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57"/>
  </p:handoutMasterIdLst>
  <p:sldIdLst>
    <p:sldId id="256" r:id="rId2"/>
    <p:sldId id="257" r:id="rId3"/>
    <p:sldId id="259" r:id="rId4"/>
    <p:sldId id="258" r:id="rId5"/>
    <p:sldId id="261" r:id="rId6"/>
    <p:sldId id="262" r:id="rId7"/>
    <p:sldId id="260" r:id="rId8"/>
    <p:sldId id="263" r:id="rId9"/>
    <p:sldId id="264" r:id="rId10"/>
    <p:sldId id="265" r:id="rId11"/>
    <p:sldId id="266" r:id="rId12"/>
    <p:sldId id="267" r:id="rId13"/>
    <p:sldId id="268" r:id="rId14"/>
    <p:sldId id="312" r:id="rId15"/>
    <p:sldId id="269"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1" r:id="rId56"/>
  </p:sldIdLst>
  <p:sldSz cx="9144000" cy="6858000" type="screen4x3"/>
  <p:notesSz cx="68580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9" d="100"/>
          <a:sy n="79" d="100"/>
        </p:scale>
        <p:origin x="-420"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handoutMaster" Target="handoutMasters/handoutMaster1.xml"/><Relationship Id="rId61"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65138"/>
          </a:xfrm>
          <a:prstGeom prst="rect">
            <a:avLst/>
          </a:prstGeom>
        </p:spPr>
        <p:txBody>
          <a:bodyPr vert="horz" lIns="91440" tIns="45720" rIns="91440" bIns="45720" rtlCol="0"/>
          <a:lstStyle>
            <a:lvl1pPr algn="r">
              <a:defRPr sz="1200"/>
            </a:lvl1pPr>
          </a:lstStyle>
          <a:p>
            <a:fld id="{F69ED2F7-B3E3-4D1A-B052-556BD718A5CD}" type="datetimeFigureOut">
              <a:rPr lang="en-US" smtClean="0"/>
              <a:t>10/25/2011</a:t>
            </a:fld>
            <a:endParaRPr lang="en-US"/>
          </a:p>
        </p:txBody>
      </p:sp>
      <p:sp>
        <p:nvSpPr>
          <p:cNvPr id="4" name="Footer Placeholder 3"/>
          <p:cNvSpPr>
            <a:spLocks noGrp="1"/>
          </p:cNvSpPr>
          <p:nvPr>
            <p:ph type="ftr" sz="quarter" idx="2"/>
          </p:nvPr>
        </p:nvSpPr>
        <p:spPr>
          <a:xfrm>
            <a:off x="0" y="8829675"/>
            <a:ext cx="2971800" cy="46513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829675"/>
            <a:ext cx="2971800" cy="465138"/>
          </a:xfrm>
          <a:prstGeom prst="rect">
            <a:avLst/>
          </a:prstGeom>
        </p:spPr>
        <p:txBody>
          <a:bodyPr vert="horz" lIns="91440" tIns="45720" rIns="91440" bIns="45720" rtlCol="0" anchor="b"/>
          <a:lstStyle>
            <a:lvl1pPr algn="r">
              <a:defRPr sz="1200"/>
            </a:lvl1pPr>
          </a:lstStyle>
          <a:p>
            <a:fld id="{33DC76F6-A62E-4FF1-AD3E-532DBB01C3AD}" type="slidenum">
              <a:rPr lang="en-US" smtClean="0"/>
              <a:t>‹#›</a:t>
            </a:fld>
            <a:endParaRPr lang="en-US"/>
          </a:p>
        </p:txBody>
      </p:sp>
    </p:spTree>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C0D0818-1879-47C4-8C29-2A36DEAD7827}" type="datetimeFigureOut">
              <a:rPr lang="en-US" smtClean="0"/>
              <a:pPr/>
              <a:t>10/24/2011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80AA5F-1B45-45E2-83C2-BDB774695C18}"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C0D0818-1879-47C4-8C29-2A36DEAD7827}" type="datetimeFigureOut">
              <a:rPr lang="en-US" smtClean="0"/>
              <a:pPr/>
              <a:t>10/24/2011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80AA5F-1B45-45E2-83C2-BDB774695C18}"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C0D0818-1879-47C4-8C29-2A36DEAD7827}" type="datetimeFigureOut">
              <a:rPr lang="en-US" smtClean="0"/>
              <a:pPr/>
              <a:t>10/24/2011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80AA5F-1B45-45E2-83C2-BDB774695C18}"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C0D0818-1879-47C4-8C29-2A36DEAD7827}" type="datetimeFigureOut">
              <a:rPr lang="en-US" smtClean="0"/>
              <a:pPr/>
              <a:t>10/24/2011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680AA5F-1B45-45E2-83C2-BDB774695C18}"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C0D0818-1879-47C4-8C29-2A36DEAD7827}" type="datetimeFigureOut">
              <a:rPr lang="en-US" smtClean="0"/>
              <a:pPr/>
              <a:t>10/24/2011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680AA5F-1B45-45E2-83C2-BDB774695C18}"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C0D0818-1879-47C4-8C29-2A36DEAD7827}" type="datetimeFigureOut">
              <a:rPr lang="en-US" smtClean="0"/>
              <a:pPr/>
              <a:t>10/24/2011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680AA5F-1B45-45E2-83C2-BDB774695C18}"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C0D0818-1879-47C4-8C29-2A36DEAD7827}" type="datetimeFigureOut">
              <a:rPr lang="en-US" smtClean="0"/>
              <a:pPr/>
              <a:t>10/24/2011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680AA5F-1B45-45E2-83C2-BDB774695C1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C0D0818-1879-47C4-8C29-2A36DEAD7827}" type="datetimeFigureOut">
              <a:rPr lang="en-US" smtClean="0"/>
              <a:pPr/>
              <a:t>10/24/2011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680AA5F-1B45-45E2-83C2-BDB774695C18}"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C0D0818-1879-47C4-8C29-2A36DEAD7827}" type="datetimeFigureOut">
              <a:rPr lang="en-US" smtClean="0"/>
              <a:pPr/>
              <a:t>10/24/2011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680AA5F-1B45-45E2-83C2-BDB774695C18}"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C0D0818-1879-47C4-8C29-2A36DEAD7827}" type="datetimeFigureOut">
              <a:rPr lang="en-US" smtClean="0"/>
              <a:pPr/>
              <a:t>10/24/2011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80AA5F-1B45-45E2-83C2-BDB774695C18}"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C0D0818-1879-47C4-8C29-2A36DEAD7827}" type="datetimeFigureOut">
              <a:rPr lang="en-US" smtClean="0"/>
              <a:pPr/>
              <a:t>10/24/2011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80AA5F-1B45-45E2-83C2-BDB774695C18}"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0D0818-1879-47C4-8C29-2A36DEAD7827}" type="datetimeFigureOut">
              <a:rPr lang="en-US" smtClean="0"/>
              <a:pPr/>
              <a:t>10/24/2011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680AA5F-1B45-45E2-83C2-BDB774695C18}"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7.xml"/><Relationship Id="rId5" Type="http://schemas.openxmlformats.org/officeDocument/2006/relationships/image" Target="../media/image39.jpeg"/><Relationship Id="rId4" Type="http://schemas.openxmlformats.org/officeDocument/2006/relationships/image" Target="../media/image38.jpeg"/></Relationships>
</file>

<file path=ppt/slides/_rels/slide35.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59.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381000" y="1447800"/>
            <a:ext cx="8412217" cy="32099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C:\Users\nscalessa.PHLLIBCO\Documents\LCP\PublicFiles\LCP Website\www.librarycompany.org\laurelhill\image\2-10.jpg"/>
          <p:cNvPicPr>
            <a:picLocks noChangeAspect="1" noChangeArrowheads="1"/>
          </p:cNvPicPr>
          <p:nvPr/>
        </p:nvPicPr>
        <p:blipFill>
          <a:blip r:embed="rId2" cstate="print"/>
          <a:srcRect/>
          <a:stretch>
            <a:fillRect/>
          </a:stretch>
        </p:blipFill>
        <p:spPr bwMode="auto">
          <a:xfrm>
            <a:off x="609600" y="533400"/>
            <a:ext cx="4724400" cy="5715000"/>
          </a:xfrm>
          <a:prstGeom prst="rect">
            <a:avLst/>
          </a:prstGeom>
          <a:noFill/>
        </p:spPr>
      </p:pic>
      <p:sp>
        <p:nvSpPr>
          <p:cNvPr id="4" name="Rectangle 3"/>
          <p:cNvSpPr/>
          <p:nvPr/>
        </p:nvSpPr>
        <p:spPr>
          <a:xfrm>
            <a:off x="5638800" y="533400"/>
            <a:ext cx="3124200" cy="5078313"/>
          </a:xfrm>
          <a:prstGeom prst="rect">
            <a:avLst/>
          </a:prstGeom>
        </p:spPr>
        <p:txBody>
          <a:bodyPr wrap="square">
            <a:spAutoFit/>
          </a:bodyPr>
          <a:lstStyle/>
          <a:p>
            <a:r>
              <a:rPr lang="en-US" b="1" dirty="0" smtClean="0"/>
              <a:t>James Reid </a:t>
            </a:r>
            <a:r>
              <a:rPr lang="en-US" b="1" dirty="0" err="1" smtClean="0"/>
              <a:t>Lambdin</a:t>
            </a:r>
            <a:r>
              <a:rPr lang="en-US" b="1" dirty="0" smtClean="0"/>
              <a:t>, artist. </a:t>
            </a:r>
            <a:r>
              <a:rPr lang="en-US" b="1" i="1" dirty="0" smtClean="0"/>
              <a:t>John Jay Smith</a:t>
            </a:r>
            <a:r>
              <a:rPr lang="en-US" b="1" dirty="0" smtClean="0"/>
              <a:t> (ca. 1875).</a:t>
            </a:r>
            <a:endParaRPr lang="en-US" dirty="0" smtClean="0"/>
          </a:p>
          <a:p>
            <a:endParaRPr lang="en-US" dirty="0" smtClean="0"/>
          </a:p>
          <a:p>
            <a:r>
              <a:rPr lang="en-US" dirty="0" smtClean="0"/>
              <a:t>John </a:t>
            </a:r>
            <a:r>
              <a:rPr lang="en-US" dirty="0" smtClean="0"/>
              <a:t>Jay Smith built his life and career around two institutions: the Library Company of Philadelphia and Laurel Hill Cemetery.  A Quaker antiquarian and would-be litterateur, Smith had tried his hand at the drug and newspaper businesses before becoming Librarian in 1829. Over the following decades, he gained national recognition as an editor, publisher, horticulturist, and cemetery manager.</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1-01.jpg"/>
          <p:cNvPicPr>
            <a:picLocks noChangeAspect="1"/>
          </p:cNvPicPr>
          <p:nvPr/>
        </p:nvPicPr>
        <p:blipFill>
          <a:blip r:embed="rId2" cstate="print"/>
          <a:stretch>
            <a:fillRect/>
          </a:stretch>
        </p:blipFill>
        <p:spPr>
          <a:xfrm>
            <a:off x="533400" y="-2743200"/>
            <a:ext cx="8153399" cy="10444771"/>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nscalessa.PHLLIBCO\Documents\LCP\PublicFiles\LCP Website\www.librarycompany.org\laurelhill\image\2-08HSP.jpg"/>
          <p:cNvPicPr>
            <a:picLocks noChangeAspect="1" noChangeArrowheads="1"/>
          </p:cNvPicPr>
          <p:nvPr/>
        </p:nvPicPr>
        <p:blipFill>
          <a:blip r:embed="rId2" cstate="print"/>
          <a:srcRect/>
          <a:stretch>
            <a:fillRect/>
          </a:stretch>
        </p:blipFill>
        <p:spPr bwMode="auto">
          <a:xfrm>
            <a:off x="457200" y="762000"/>
            <a:ext cx="5639816" cy="4648201"/>
          </a:xfrm>
          <a:prstGeom prst="rect">
            <a:avLst/>
          </a:prstGeom>
          <a:noFill/>
        </p:spPr>
      </p:pic>
      <p:sp>
        <p:nvSpPr>
          <p:cNvPr id="3" name="Rectangle 2"/>
          <p:cNvSpPr/>
          <p:nvPr/>
        </p:nvSpPr>
        <p:spPr>
          <a:xfrm>
            <a:off x="6324600" y="685800"/>
            <a:ext cx="2438400" cy="5355312"/>
          </a:xfrm>
          <a:prstGeom prst="rect">
            <a:avLst/>
          </a:prstGeom>
        </p:spPr>
        <p:txBody>
          <a:bodyPr wrap="square">
            <a:spAutoFit/>
          </a:bodyPr>
          <a:lstStyle/>
          <a:p>
            <a:r>
              <a:rPr lang="en-US" b="1" i="1" dirty="0" smtClean="0"/>
              <a:t>Le </a:t>
            </a:r>
            <a:r>
              <a:rPr lang="en-US" b="1" i="1" dirty="0" err="1" smtClean="0"/>
              <a:t>Père</a:t>
            </a:r>
            <a:r>
              <a:rPr lang="en-US" b="1" i="1" dirty="0" smtClean="0"/>
              <a:t> Lachaise</a:t>
            </a:r>
            <a:r>
              <a:rPr lang="en-US" b="1" dirty="0" smtClean="0"/>
              <a:t>. Paris: Henry, ca. 1850. The Historical Society of Pennsylvania. </a:t>
            </a:r>
            <a:endParaRPr lang="en-US" dirty="0" smtClean="0"/>
          </a:p>
          <a:p>
            <a:r>
              <a:rPr lang="en-US" dirty="0" smtClean="0"/>
              <a:t>By the late 18th century, Paris's aging graveyards were overflowing. A novel application of naturalistic landscape design to an extra-urban cemetery, </a:t>
            </a:r>
            <a:r>
              <a:rPr lang="en-US" dirty="0" err="1" smtClean="0"/>
              <a:t>Père</a:t>
            </a:r>
            <a:r>
              <a:rPr lang="en-US" dirty="0" smtClean="0"/>
              <a:t> Lachaise won admirers at home and abroad. Among them was former Philadelphia Mayor Benjamin Richards, who went on to co-found Laurel Hill.</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nscalessa.PHLLIBCO\Documents\LCP\PublicFiles\LCP Website\www.librarycompany.org\laurelhill\image\2-09.jpg"/>
          <p:cNvPicPr>
            <a:picLocks noChangeAspect="1" noChangeArrowheads="1"/>
          </p:cNvPicPr>
          <p:nvPr/>
        </p:nvPicPr>
        <p:blipFill>
          <a:blip r:embed="rId2" cstate="print"/>
          <a:srcRect/>
          <a:stretch>
            <a:fillRect/>
          </a:stretch>
        </p:blipFill>
        <p:spPr bwMode="auto">
          <a:xfrm>
            <a:off x="533400" y="533400"/>
            <a:ext cx="5229225" cy="5715001"/>
          </a:xfrm>
          <a:prstGeom prst="rect">
            <a:avLst/>
          </a:prstGeom>
          <a:noFill/>
        </p:spPr>
      </p:pic>
      <p:sp>
        <p:nvSpPr>
          <p:cNvPr id="3" name="Rectangle 2"/>
          <p:cNvSpPr/>
          <p:nvPr/>
        </p:nvSpPr>
        <p:spPr>
          <a:xfrm>
            <a:off x="6096000" y="533400"/>
            <a:ext cx="2667000" cy="4524315"/>
          </a:xfrm>
          <a:prstGeom prst="rect">
            <a:avLst/>
          </a:prstGeom>
        </p:spPr>
        <p:txBody>
          <a:bodyPr wrap="square">
            <a:spAutoFit/>
          </a:bodyPr>
          <a:lstStyle/>
          <a:p>
            <a:r>
              <a:rPr lang="en-US" b="1" dirty="0" smtClean="0"/>
              <a:t>Frontispiece to </a:t>
            </a:r>
            <a:r>
              <a:rPr lang="en-US" b="1" i="1" dirty="0" smtClean="0"/>
              <a:t>Dearborn’s Guide through Mount Auburn</a:t>
            </a:r>
            <a:r>
              <a:rPr lang="en-US" b="1" dirty="0" smtClean="0"/>
              <a:t> (1851). </a:t>
            </a:r>
            <a:endParaRPr lang="en-US" dirty="0" smtClean="0"/>
          </a:p>
          <a:p>
            <a:r>
              <a:rPr lang="en-US" dirty="0" smtClean="0"/>
              <a:t>Mount Auburn, America’s first “rural” cemetery, opened in 1831. Carved out of a farmer’s woods in Cambridge and Watertown, Massachusetts, it received initial support from the Massachusetts Horticultural Society, which hoped to run an experimental garden there. </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nscalessa.PHLLIBCO\Documents\LCP\PublicFiles\LCP Website\www.librarycompany.org\laurelhill\image\2-02.jpg"/>
          <p:cNvPicPr>
            <a:picLocks noChangeAspect="1" noChangeArrowheads="1"/>
          </p:cNvPicPr>
          <p:nvPr/>
        </p:nvPicPr>
        <p:blipFill>
          <a:blip r:embed="rId2" cstate="print"/>
          <a:srcRect/>
          <a:stretch>
            <a:fillRect/>
          </a:stretch>
        </p:blipFill>
        <p:spPr bwMode="auto">
          <a:xfrm>
            <a:off x="304800" y="609600"/>
            <a:ext cx="5535676" cy="5181601"/>
          </a:xfrm>
          <a:prstGeom prst="rect">
            <a:avLst/>
          </a:prstGeom>
          <a:noFill/>
        </p:spPr>
      </p:pic>
      <p:sp>
        <p:nvSpPr>
          <p:cNvPr id="3" name="Rectangle 2"/>
          <p:cNvSpPr/>
          <p:nvPr/>
        </p:nvSpPr>
        <p:spPr>
          <a:xfrm>
            <a:off x="6019800" y="609600"/>
            <a:ext cx="2819400" cy="5078313"/>
          </a:xfrm>
          <a:prstGeom prst="rect">
            <a:avLst/>
          </a:prstGeom>
        </p:spPr>
        <p:txBody>
          <a:bodyPr wrap="square">
            <a:spAutoFit/>
          </a:bodyPr>
          <a:lstStyle/>
          <a:p>
            <a:r>
              <a:rPr lang="en-US" b="1" dirty="0" smtClean="0"/>
              <a:t>John Moran, photographer. </a:t>
            </a:r>
            <a:r>
              <a:rPr lang="en-US" b="1" i="1" dirty="0" smtClean="0"/>
              <a:t>View of Gloria Dei Church.</a:t>
            </a:r>
            <a:r>
              <a:rPr lang="en-US" b="1" dirty="0" smtClean="0"/>
              <a:t> Philadelphia, ca. 1862. Gift of John A. McAllister.</a:t>
            </a:r>
            <a:endParaRPr lang="en-US" dirty="0" smtClean="0"/>
          </a:p>
          <a:p>
            <a:r>
              <a:rPr lang="en-US" dirty="0" smtClean="0"/>
              <a:t>Home to a Swedish Lutheran congregation from 1700 until 1845, Gloria Dei (or “Old Swedes’”) buried dues-paying churchgoers and others whose friends or relatives made a good case. But freethinking (or truant) members of Old Swedes’ were among the first to establish an alternative: the Mutual Family Burial Ground Association (est. 1826).</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228600" y="5105400"/>
            <a:ext cx="8686800" cy="1477328"/>
          </a:xfrm>
          <a:prstGeom prst="rect">
            <a:avLst/>
          </a:prstGeom>
        </p:spPr>
        <p:txBody>
          <a:bodyPr wrap="square">
            <a:spAutoFit/>
          </a:bodyPr>
          <a:lstStyle/>
          <a:p>
            <a:r>
              <a:rPr lang="en-US" b="1" dirty="0" smtClean="0"/>
              <a:t>D. J. Kennedy, artist. </a:t>
            </a:r>
            <a:r>
              <a:rPr lang="en-US" b="1" i="1" dirty="0" err="1" smtClean="0"/>
              <a:t>Pottersfield</a:t>
            </a:r>
            <a:r>
              <a:rPr lang="en-US" b="1" i="1" dirty="0" smtClean="0"/>
              <a:t>, West Side of Schuylkill River above Market Street in 1864</a:t>
            </a:r>
            <a:r>
              <a:rPr lang="en-US" b="1" dirty="0" smtClean="0"/>
              <a:t>. Watercolor. The Historical Society of Pennsylvania. </a:t>
            </a:r>
            <a:endParaRPr lang="en-US" dirty="0" smtClean="0"/>
          </a:p>
          <a:p>
            <a:r>
              <a:rPr lang="en-US" dirty="0" smtClean="0"/>
              <a:t>Several vacant lots served Philadelphia as unofficial potter's fields before 1850. The fate of this one – dug up to build 30th Street Station's predecessor – mirrored that of many older urban graveyards. </a:t>
            </a:r>
            <a:endParaRPr lang="en-US" dirty="0"/>
          </a:p>
        </p:txBody>
      </p:sp>
      <p:pic>
        <p:nvPicPr>
          <p:cNvPr id="6151" name="Picture 7"/>
          <p:cNvPicPr>
            <a:picLocks noChangeAspect="1" noChangeArrowheads="1"/>
          </p:cNvPicPr>
          <p:nvPr/>
        </p:nvPicPr>
        <p:blipFill>
          <a:blip r:embed="rId2" cstate="print"/>
          <a:srcRect/>
          <a:stretch>
            <a:fillRect/>
          </a:stretch>
        </p:blipFill>
        <p:spPr bwMode="auto">
          <a:xfrm>
            <a:off x="1371600" y="304800"/>
            <a:ext cx="6489114" cy="4714875"/>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C:\Users\nscalessa.PHLLIBCO\Documents\LCP\PublicFiles\LCP Website\www.librarycompany.org\laurelhill\image\2-04HSP.jpg"/>
          <p:cNvPicPr>
            <a:picLocks noChangeAspect="1" noChangeArrowheads="1"/>
          </p:cNvPicPr>
          <p:nvPr/>
        </p:nvPicPr>
        <p:blipFill>
          <a:blip r:embed="rId2" cstate="print"/>
          <a:srcRect/>
          <a:stretch>
            <a:fillRect/>
          </a:stretch>
        </p:blipFill>
        <p:spPr bwMode="auto">
          <a:xfrm>
            <a:off x="609600" y="457200"/>
            <a:ext cx="3419475" cy="5715000"/>
          </a:xfrm>
          <a:prstGeom prst="rect">
            <a:avLst/>
          </a:prstGeom>
          <a:noFill/>
        </p:spPr>
      </p:pic>
      <p:sp>
        <p:nvSpPr>
          <p:cNvPr id="3" name="Rectangle 2"/>
          <p:cNvSpPr/>
          <p:nvPr/>
        </p:nvSpPr>
        <p:spPr>
          <a:xfrm>
            <a:off x="4191000" y="457200"/>
            <a:ext cx="4572000" cy="3139321"/>
          </a:xfrm>
          <a:prstGeom prst="rect">
            <a:avLst/>
          </a:prstGeom>
        </p:spPr>
        <p:txBody>
          <a:bodyPr>
            <a:spAutoFit/>
          </a:bodyPr>
          <a:lstStyle/>
          <a:p>
            <a:r>
              <a:rPr lang="en-US" b="1" dirty="0" err="1" smtClean="0"/>
              <a:t>Machpelah</a:t>
            </a:r>
            <a:r>
              <a:rPr lang="en-US" b="1" dirty="0" smtClean="0"/>
              <a:t> Cemetery. </a:t>
            </a:r>
            <a:r>
              <a:rPr lang="en-US" b="1" i="1" dirty="0" smtClean="0"/>
              <a:t>Charter and By-Laws</a:t>
            </a:r>
            <a:r>
              <a:rPr lang="en-US" b="1" dirty="0" smtClean="0"/>
              <a:t>. Philadelphia, 1832. The Historical Society of Pennsylvania. </a:t>
            </a:r>
            <a:endParaRPr lang="en-US" dirty="0" smtClean="0"/>
          </a:p>
          <a:p>
            <a:r>
              <a:rPr lang="en-US" dirty="0" err="1" smtClean="0"/>
              <a:t>Machpelah</a:t>
            </a:r>
            <a:r>
              <a:rPr lang="en-US" dirty="0" smtClean="0"/>
              <a:t> was one of Philadelphia’s early “associate” cemeteries. The novelty of these non-sectarian institutions was blunted by their organizers’ use of religious iconography and biblical nomenclature; (“</a:t>
            </a:r>
            <a:r>
              <a:rPr lang="en-US" dirty="0" err="1" smtClean="0"/>
              <a:t>Machpelah</a:t>
            </a:r>
            <a:r>
              <a:rPr lang="en-US" dirty="0" smtClean="0"/>
              <a:t>” refers to the plot of land the patriarch Abraham purchased for his wife Sarah’s burial, as described in the book of Genesis). </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C:\Users\nscalessa.PHLLIBCO\Documents\LCP\PublicFiles\LCP Website\www.librarycompany.org\laurelhill\image\2-12.jpg"/>
          <p:cNvPicPr>
            <a:picLocks noChangeAspect="1" noChangeArrowheads="1"/>
          </p:cNvPicPr>
          <p:nvPr/>
        </p:nvPicPr>
        <p:blipFill>
          <a:blip r:embed="rId2" cstate="print"/>
          <a:srcRect/>
          <a:stretch>
            <a:fillRect/>
          </a:stretch>
        </p:blipFill>
        <p:spPr bwMode="auto">
          <a:xfrm>
            <a:off x="457200" y="533400"/>
            <a:ext cx="4579621" cy="4572000"/>
          </a:xfrm>
          <a:prstGeom prst="rect">
            <a:avLst/>
          </a:prstGeom>
          <a:noFill/>
        </p:spPr>
      </p:pic>
      <p:pic>
        <p:nvPicPr>
          <p:cNvPr id="3" name="Picture 2" descr="C:\Users\nscalessa.PHLLIBCO\Documents\LCP\PublicFiles\LCP Website\www.librarycompany.org\laurelhill\image\2-13.jpg"/>
          <p:cNvPicPr>
            <a:picLocks noChangeAspect="1" noChangeArrowheads="1"/>
          </p:cNvPicPr>
          <p:nvPr/>
        </p:nvPicPr>
        <p:blipFill>
          <a:blip r:embed="rId3" cstate="print"/>
          <a:srcRect/>
          <a:stretch>
            <a:fillRect/>
          </a:stretch>
        </p:blipFill>
        <p:spPr bwMode="auto">
          <a:xfrm>
            <a:off x="457200" y="5160835"/>
            <a:ext cx="5638800" cy="1459040"/>
          </a:xfrm>
          <a:prstGeom prst="rect">
            <a:avLst/>
          </a:prstGeom>
          <a:noFill/>
        </p:spPr>
      </p:pic>
      <p:sp>
        <p:nvSpPr>
          <p:cNvPr id="4" name="Rectangle 3"/>
          <p:cNvSpPr/>
          <p:nvPr/>
        </p:nvSpPr>
        <p:spPr>
          <a:xfrm>
            <a:off x="5257800" y="533400"/>
            <a:ext cx="3505200" cy="3693319"/>
          </a:xfrm>
          <a:prstGeom prst="rect">
            <a:avLst/>
          </a:prstGeom>
        </p:spPr>
        <p:txBody>
          <a:bodyPr wrap="square">
            <a:spAutoFit/>
          </a:bodyPr>
          <a:lstStyle/>
          <a:p>
            <a:r>
              <a:rPr lang="en-US" b="1" i="1" dirty="0" smtClean="0"/>
              <a:t>Philadelphia Cemetery </a:t>
            </a:r>
            <a:r>
              <a:rPr lang="en-US" b="1" dirty="0" smtClean="0"/>
              <a:t>(1845). Frontispiece.</a:t>
            </a:r>
            <a:endParaRPr lang="en-US" dirty="0" smtClean="0"/>
          </a:p>
          <a:p>
            <a:r>
              <a:rPr lang="en-US" dirty="0" smtClean="0"/>
              <a:t>Laurel Hill was as entrepreneurial as it was philanthropic. In this respect, it differed from most American burial grounds but not from Philadelphia Cemetery, established by </a:t>
            </a:r>
            <a:r>
              <a:rPr lang="en-US" dirty="0" err="1" smtClean="0"/>
              <a:t>typefounder</a:t>
            </a:r>
            <a:r>
              <a:rPr lang="en-US" dirty="0" smtClean="0"/>
              <a:t> and venture capitalist James Ronaldson in 1827. Ronaldson's gatehouse contained a bier and bell for detecting life in the soon-to-be-buried corpse.</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9" name="Picture 3" descr="C:\Users\nscalessa.PHLLIBCO\Documents\LCP\PublicFiles\LCP Website\www.librarycompany.org\laurelhill\image\2-14HSP.jpg"/>
          <p:cNvPicPr>
            <a:picLocks noChangeAspect="1" noChangeArrowheads="1"/>
          </p:cNvPicPr>
          <p:nvPr/>
        </p:nvPicPr>
        <p:blipFill>
          <a:blip r:embed="rId2" cstate="print"/>
          <a:srcRect/>
          <a:stretch>
            <a:fillRect/>
          </a:stretch>
        </p:blipFill>
        <p:spPr bwMode="auto">
          <a:xfrm>
            <a:off x="1447800" y="381000"/>
            <a:ext cx="6282944" cy="4876800"/>
          </a:xfrm>
          <a:prstGeom prst="rect">
            <a:avLst/>
          </a:prstGeom>
          <a:noFill/>
        </p:spPr>
      </p:pic>
      <p:sp>
        <p:nvSpPr>
          <p:cNvPr id="4" name="Rectangle 3"/>
          <p:cNvSpPr/>
          <p:nvPr/>
        </p:nvSpPr>
        <p:spPr>
          <a:xfrm>
            <a:off x="2438400" y="5638800"/>
            <a:ext cx="4572000" cy="646331"/>
          </a:xfrm>
          <a:prstGeom prst="rect">
            <a:avLst/>
          </a:prstGeom>
        </p:spPr>
        <p:txBody>
          <a:bodyPr>
            <a:spAutoFit/>
          </a:bodyPr>
          <a:lstStyle/>
          <a:p>
            <a:r>
              <a:rPr lang="en-US" b="1" i="1" dirty="0" smtClean="0"/>
              <a:t>Philadelphia Cemetery Gatehouse </a:t>
            </a:r>
            <a:r>
              <a:rPr lang="en-US" b="1" dirty="0" smtClean="0"/>
              <a:t>(ca. 1940). The Historical Society of Pennsylvania.</a:t>
            </a:r>
            <a:r>
              <a:rPr lang="en-US" dirty="0" smtClean="0"/>
              <a:t> </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C:\Users\nscalessa.PHLLIBCO\Documents\LCP\PublicFiles\LCP Website\www.librarycompany.org\laurelhill\image\2-11PAH.jpg"/>
          <p:cNvPicPr>
            <a:picLocks noChangeAspect="1" noChangeArrowheads="1"/>
          </p:cNvPicPr>
          <p:nvPr/>
        </p:nvPicPr>
        <p:blipFill>
          <a:blip r:embed="rId2" cstate="print"/>
          <a:srcRect/>
          <a:stretch>
            <a:fillRect/>
          </a:stretch>
        </p:blipFill>
        <p:spPr bwMode="auto">
          <a:xfrm>
            <a:off x="1905000" y="304800"/>
            <a:ext cx="5334000" cy="3887153"/>
          </a:xfrm>
          <a:prstGeom prst="rect">
            <a:avLst/>
          </a:prstGeom>
          <a:noFill/>
        </p:spPr>
      </p:pic>
      <p:sp>
        <p:nvSpPr>
          <p:cNvPr id="3" name="Rectangle 2"/>
          <p:cNvSpPr/>
          <p:nvPr/>
        </p:nvSpPr>
        <p:spPr>
          <a:xfrm>
            <a:off x="304800" y="4267200"/>
            <a:ext cx="8534400" cy="2308324"/>
          </a:xfrm>
          <a:prstGeom prst="rect">
            <a:avLst/>
          </a:prstGeom>
        </p:spPr>
        <p:txBody>
          <a:bodyPr wrap="square">
            <a:spAutoFit/>
          </a:bodyPr>
          <a:lstStyle/>
          <a:p>
            <a:r>
              <a:rPr lang="en-US" b="1" i="1" dirty="0" smtClean="0"/>
              <a:t>Landscape Plan for the Preston Retreat</a:t>
            </a:r>
            <a:r>
              <a:rPr lang="en-US" b="1" dirty="0" smtClean="0"/>
              <a:t>. Attributed to John McArthur. Pennsylvania Hospital Archives (on long-term loan to the Athenaeum of Philadelphia through The Pew Charitable Trusts Museum Loan Program). </a:t>
            </a:r>
            <a:endParaRPr lang="en-US" dirty="0" smtClean="0"/>
          </a:p>
          <a:p>
            <a:r>
              <a:rPr lang="en-US" dirty="0" smtClean="0"/>
              <a:t>Serenity, sanitation, and seclusion: these were goals Laurel Hill shared with institutions like the Preston Retreat (est. 1837), a lying-in hospital for “indigent married women, of good character.” Both establishments had Quaker ties. Both featured landscaped, arboretum-like grounds – a melding of art and science that might be labeled the</a:t>
            </a:r>
            <a:r>
              <a:rPr lang="en-US" i="1" dirty="0" smtClean="0"/>
              <a:t> therapeutic picturesque</a:t>
            </a:r>
            <a:r>
              <a:rPr lang="en-US" dirty="0" smtClean="0"/>
              <a:t>.</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C:\Users\nscalessa.PHLLIBCO\Documents\LCP\PublicFiles\LCP Website\www.librarycompany.org\laurelhill\image\3-01.jpg"/>
          <p:cNvPicPr>
            <a:picLocks noChangeAspect="1" noChangeArrowheads="1"/>
          </p:cNvPicPr>
          <p:nvPr/>
        </p:nvPicPr>
        <p:blipFill>
          <a:blip r:embed="rId2" cstate="print"/>
          <a:srcRect/>
          <a:stretch>
            <a:fillRect/>
          </a:stretch>
        </p:blipFill>
        <p:spPr bwMode="auto">
          <a:xfrm>
            <a:off x="1828800" y="457200"/>
            <a:ext cx="5470398" cy="4159998"/>
          </a:xfrm>
          <a:prstGeom prst="rect">
            <a:avLst/>
          </a:prstGeom>
          <a:noFill/>
        </p:spPr>
      </p:pic>
      <p:sp>
        <p:nvSpPr>
          <p:cNvPr id="3" name="Rectangle 2"/>
          <p:cNvSpPr/>
          <p:nvPr/>
        </p:nvSpPr>
        <p:spPr>
          <a:xfrm>
            <a:off x="685800" y="4876800"/>
            <a:ext cx="7848600" cy="1754326"/>
          </a:xfrm>
          <a:prstGeom prst="rect">
            <a:avLst/>
          </a:prstGeom>
        </p:spPr>
        <p:txBody>
          <a:bodyPr wrap="square">
            <a:spAutoFit/>
          </a:bodyPr>
          <a:lstStyle/>
          <a:p>
            <a:r>
              <a:rPr lang="en-US" b="1" dirty="0" smtClean="0"/>
              <a:t>William Russell Birch, artist and engraver. </a:t>
            </a:r>
            <a:r>
              <a:rPr lang="en-US" b="1" i="1" dirty="0" smtClean="0"/>
              <a:t>Mendenhall Ferry, Schuylkill, Pennsylvania</a:t>
            </a:r>
            <a:r>
              <a:rPr lang="en-US" b="1" dirty="0" smtClean="0"/>
              <a:t> (1809). Gift of Mrs. S. Marguerite Brenner. </a:t>
            </a:r>
            <a:endParaRPr lang="en-US" dirty="0" smtClean="0"/>
          </a:p>
          <a:p>
            <a:r>
              <a:rPr lang="en-US" dirty="0" smtClean="0"/>
              <a:t>Birch captures Joseph Sims’s villa (center-left) from the southwest and shows the dramatic river views it commanded. To the right is lawyer William </a:t>
            </a:r>
            <a:r>
              <a:rPr lang="en-US" dirty="0" err="1" smtClean="0"/>
              <a:t>Rawle’s</a:t>
            </a:r>
            <a:r>
              <a:rPr lang="en-US" dirty="0" smtClean="0"/>
              <a:t> </a:t>
            </a:r>
            <a:r>
              <a:rPr lang="en-US" dirty="0" err="1" smtClean="0"/>
              <a:t>Harleigh</a:t>
            </a:r>
            <a:r>
              <a:rPr lang="en-US" dirty="0" smtClean="0"/>
              <a:t>. Such retreats represented the height of fashionable ease in Early National Philadelphia.</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2" name="Picture 4" descr="C:\Users\nscalessa.PHLLIBCO\Documents\LCP\PublicFiles\LCP Website\www.librarycompany.org\laurelhill\image\3-05.jpg"/>
          <p:cNvPicPr>
            <a:picLocks noChangeAspect="1" noChangeArrowheads="1"/>
          </p:cNvPicPr>
          <p:nvPr/>
        </p:nvPicPr>
        <p:blipFill>
          <a:blip r:embed="rId2" cstate="print"/>
          <a:srcRect/>
          <a:stretch>
            <a:fillRect/>
          </a:stretch>
        </p:blipFill>
        <p:spPr bwMode="auto">
          <a:xfrm>
            <a:off x="381000" y="304800"/>
            <a:ext cx="3990975" cy="5715000"/>
          </a:xfrm>
          <a:prstGeom prst="rect">
            <a:avLst/>
          </a:prstGeom>
          <a:noFill/>
        </p:spPr>
      </p:pic>
      <p:pic>
        <p:nvPicPr>
          <p:cNvPr id="12294" name="Picture 6" descr="C:\Users\nscalessa.PHLLIBCO\Documents\LCP\PublicFiles\LCP Website\www.librarycompany.org\laurelhill\image\3-05a.jpg"/>
          <p:cNvPicPr>
            <a:picLocks noChangeAspect="1" noChangeArrowheads="1"/>
          </p:cNvPicPr>
          <p:nvPr/>
        </p:nvPicPr>
        <p:blipFill>
          <a:blip r:embed="rId3" cstate="print"/>
          <a:srcRect/>
          <a:stretch>
            <a:fillRect/>
          </a:stretch>
        </p:blipFill>
        <p:spPr bwMode="auto">
          <a:xfrm>
            <a:off x="4648200" y="304800"/>
            <a:ext cx="4214637" cy="1670050"/>
          </a:xfrm>
          <a:prstGeom prst="rect">
            <a:avLst/>
          </a:prstGeom>
          <a:noFill/>
        </p:spPr>
      </p:pic>
      <p:sp>
        <p:nvSpPr>
          <p:cNvPr id="7" name="Rectangle 6"/>
          <p:cNvSpPr/>
          <p:nvPr/>
        </p:nvSpPr>
        <p:spPr>
          <a:xfrm>
            <a:off x="4648200" y="2133600"/>
            <a:ext cx="4191000" cy="4247317"/>
          </a:xfrm>
          <a:prstGeom prst="rect">
            <a:avLst/>
          </a:prstGeom>
        </p:spPr>
        <p:txBody>
          <a:bodyPr wrap="square">
            <a:spAutoFit/>
          </a:bodyPr>
          <a:lstStyle/>
          <a:p>
            <a:r>
              <a:rPr lang="en-US" b="1" i="1" dirty="0" smtClean="0"/>
              <a:t>Plan of Laurel Hill Cemetery</a:t>
            </a:r>
            <a:r>
              <a:rPr lang="en-US" b="1" dirty="0" smtClean="0"/>
              <a:t>. Attributed to Thomas </a:t>
            </a:r>
            <a:r>
              <a:rPr lang="en-US" b="1" dirty="0" err="1" smtClean="0"/>
              <a:t>Ustick</a:t>
            </a:r>
            <a:r>
              <a:rPr lang="en-US" b="1" dirty="0" smtClean="0"/>
              <a:t> Walter. </a:t>
            </a:r>
            <a:endParaRPr lang="en-US" dirty="0" smtClean="0"/>
          </a:p>
          <a:p>
            <a:r>
              <a:rPr lang="en-US" b="1" dirty="0" smtClean="0"/>
              <a:t>Detail from </a:t>
            </a:r>
            <a:r>
              <a:rPr lang="en-US" b="1" i="1" dirty="0" smtClean="0"/>
              <a:t>Plan of Laurel Hill Cemetery</a:t>
            </a:r>
            <a:endParaRPr lang="en-US" dirty="0" smtClean="0"/>
          </a:p>
          <a:p>
            <a:r>
              <a:rPr lang="en-US" dirty="0" smtClean="0"/>
              <a:t>This snaking plan for Laurel Hill is traditionally if problematically attributed to Thomas </a:t>
            </a:r>
            <a:r>
              <a:rPr lang="en-US" dirty="0" err="1" smtClean="0"/>
              <a:t>Ustick</a:t>
            </a:r>
            <a:r>
              <a:rPr lang="en-US" dirty="0" smtClean="0"/>
              <a:t> Walter. Based on the same survey map as William Strickland's proposal, it prefigures the final design more closely. Note, too, that the sketch depicting an unexecuted Gothic scheme for Laurel Hill's entrance suggests the strong possibility that Henry Edward Kendall's </a:t>
            </a:r>
            <a:r>
              <a:rPr lang="en-US" i="1" dirty="0" smtClean="0"/>
              <a:t>Sketches of the Approved Designs </a:t>
            </a:r>
            <a:r>
              <a:rPr lang="en-US" dirty="0" smtClean="0"/>
              <a:t>(1832) influenced the thinking of Laurel Hill's designers.</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3-06Yale.jpg"/>
          <p:cNvPicPr>
            <a:picLocks noChangeAspect="1"/>
          </p:cNvPicPr>
          <p:nvPr/>
        </p:nvPicPr>
        <p:blipFill>
          <a:blip r:embed="rId2" cstate="print"/>
          <a:stretch>
            <a:fillRect/>
          </a:stretch>
        </p:blipFill>
        <p:spPr>
          <a:xfrm>
            <a:off x="1752600" y="304800"/>
            <a:ext cx="5924168" cy="4340050"/>
          </a:xfrm>
          <a:prstGeom prst="rect">
            <a:avLst/>
          </a:prstGeom>
        </p:spPr>
      </p:pic>
      <p:sp>
        <p:nvSpPr>
          <p:cNvPr id="4" name="Rectangle 3"/>
          <p:cNvSpPr/>
          <p:nvPr/>
        </p:nvSpPr>
        <p:spPr>
          <a:xfrm>
            <a:off x="1752600" y="4953000"/>
            <a:ext cx="5867400" cy="1200329"/>
          </a:xfrm>
          <a:prstGeom prst="rect">
            <a:avLst/>
          </a:prstGeom>
        </p:spPr>
        <p:txBody>
          <a:bodyPr wrap="square">
            <a:spAutoFit/>
          </a:bodyPr>
          <a:lstStyle/>
          <a:p>
            <a:r>
              <a:rPr lang="en-US" b="1" dirty="0" smtClean="0"/>
              <a:t>Henry Edward Kendall. </a:t>
            </a:r>
            <a:r>
              <a:rPr lang="en-US" b="1" i="1" dirty="0" smtClean="0"/>
              <a:t>Sketches of the Approved Designs of a Chapel and Gateway Entrances Intended to Be Erected at </a:t>
            </a:r>
            <a:r>
              <a:rPr lang="en-US" b="1" i="1" dirty="0" err="1" smtClean="0"/>
              <a:t>Kensall</a:t>
            </a:r>
            <a:r>
              <a:rPr lang="en-US" b="1" i="1" dirty="0" smtClean="0"/>
              <a:t> Green for the General Cemetery Company</a:t>
            </a:r>
            <a:r>
              <a:rPr lang="en-US" b="1" dirty="0" smtClean="0"/>
              <a:t>. London: J. Williams, 1832. The Yale Center for British Art.</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C:\Users\nscalessa.PHLLIBCO\Documents\LCP\PublicFiles\LCP Website\www.librarycompany.org\laurelhill\image\3-07Yale.jpg"/>
          <p:cNvPicPr>
            <a:picLocks noChangeAspect="1" noChangeArrowheads="1"/>
          </p:cNvPicPr>
          <p:nvPr/>
        </p:nvPicPr>
        <p:blipFill>
          <a:blip r:embed="rId2" cstate="print"/>
          <a:srcRect/>
          <a:stretch>
            <a:fillRect/>
          </a:stretch>
        </p:blipFill>
        <p:spPr bwMode="auto">
          <a:xfrm>
            <a:off x="304800" y="228600"/>
            <a:ext cx="5050896" cy="6324600"/>
          </a:xfrm>
          <a:prstGeom prst="rect">
            <a:avLst/>
          </a:prstGeom>
          <a:noFill/>
        </p:spPr>
      </p:pic>
      <p:sp>
        <p:nvSpPr>
          <p:cNvPr id="4" name="Rectangle 3"/>
          <p:cNvSpPr/>
          <p:nvPr/>
        </p:nvSpPr>
        <p:spPr>
          <a:xfrm>
            <a:off x="5562600" y="457200"/>
            <a:ext cx="3352800" cy="5078313"/>
          </a:xfrm>
          <a:prstGeom prst="rect">
            <a:avLst/>
          </a:prstGeom>
        </p:spPr>
        <p:txBody>
          <a:bodyPr wrap="square">
            <a:spAutoFit/>
          </a:bodyPr>
          <a:lstStyle/>
          <a:p>
            <a:r>
              <a:rPr lang="en-US" b="1" dirty="0" smtClean="0"/>
              <a:t>Henry Edward Kendall. </a:t>
            </a:r>
            <a:r>
              <a:rPr lang="en-US" b="1" i="1" dirty="0" smtClean="0"/>
              <a:t>Sketches of the Approved Designs of a Chapel and Gateway Entrances Intended to Be Erected at </a:t>
            </a:r>
            <a:r>
              <a:rPr lang="en-US" b="1" i="1" dirty="0" err="1" smtClean="0"/>
              <a:t>Kensall</a:t>
            </a:r>
            <a:r>
              <a:rPr lang="en-US" b="1" i="1" dirty="0" smtClean="0"/>
              <a:t> Green for the General Cemetery Company</a:t>
            </a:r>
            <a:r>
              <a:rPr lang="en-US" b="1" dirty="0" smtClean="0"/>
              <a:t>. London: J. Williams, 1832. The Yale Center for British Art.</a:t>
            </a:r>
            <a:endParaRPr lang="en-US" dirty="0" smtClean="0"/>
          </a:p>
          <a:p>
            <a:endParaRPr lang="en-US" b="1" dirty="0" smtClean="0"/>
          </a:p>
          <a:p>
            <a:r>
              <a:rPr lang="en-US" dirty="0" smtClean="0"/>
              <a:t>Historians </a:t>
            </a:r>
            <a:r>
              <a:rPr lang="en-US" dirty="0" smtClean="0"/>
              <a:t>suggest that this work – and especially these plates – influenced the design of Laurel Hill. Kensal Green was London's preeminent garden cemetery. H. E. Kendall's semi-geometrical ground plan and (unexecuted) Gothic chapel may have inspired their Philadelphia counterparts.</a:t>
            </a: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C:\Users\nscalessa.PHLLIBCO\Documents\LCP\PublicFiles\LCP Website\www.librarycompany.org\laurelhill\image\3-10.jpg"/>
          <p:cNvPicPr>
            <a:picLocks noChangeAspect="1" noChangeArrowheads="1"/>
          </p:cNvPicPr>
          <p:nvPr/>
        </p:nvPicPr>
        <p:blipFill>
          <a:blip r:embed="rId2" cstate="print"/>
          <a:srcRect/>
          <a:stretch>
            <a:fillRect/>
          </a:stretch>
        </p:blipFill>
        <p:spPr bwMode="auto">
          <a:xfrm>
            <a:off x="457200" y="609600"/>
            <a:ext cx="4333875" cy="5715000"/>
          </a:xfrm>
          <a:prstGeom prst="rect">
            <a:avLst/>
          </a:prstGeom>
          <a:noFill/>
        </p:spPr>
      </p:pic>
      <p:sp>
        <p:nvSpPr>
          <p:cNvPr id="3" name="Rectangle 2"/>
          <p:cNvSpPr/>
          <p:nvPr/>
        </p:nvSpPr>
        <p:spPr>
          <a:xfrm>
            <a:off x="5105400" y="1371600"/>
            <a:ext cx="3657600" cy="923330"/>
          </a:xfrm>
          <a:prstGeom prst="rect">
            <a:avLst/>
          </a:prstGeom>
        </p:spPr>
        <p:txBody>
          <a:bodyPr wrap="square">
            <a:spAutoFit/>
          </a:bodyPr>
          <a:lstStyle/>
          <a:p>
            <a:r>
              <a:rPr lang="en-US" b="1" dirty="0" smtClean="0"/>
              <a:t>William Strickland, architect. </a:t>
            </a:r>
            <a:r>
              <a:rPr lang="en-US" b="1" i="1" dirty="0" smtClean="0"/>
              <a:t>Plan of the Walks and Avenues of Laurel Hill Cemetery </a:t>
            </a:r>
            <a:r>
              <a:rPr lang="en-US" b="1" dirty="0" smtClean="0"/>
              <a:t>(1836).</a:t>
            </a: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C:\Users\nscalessa.PHLLIBCO\Documents\LCP\PublicFiles\LCP Website\www.librarycompany.org\laurelhill\image\4-01LHC.jpg"/>
          <p:cNvPicPr>
            <a:picLocks noChangeAspect="1" noChangeArrowheads="1"/>
          </p:cNvPicPr>
          <p:nvPr/>
        </p:nvPicPr>
        <p:blipFill>
          <a:blip r:embed="rId2" cstate="print"/>
          <a:srcRect/>
          <a:stretch>
            <a:fillRect/>
          </a:stretch>
        </p:blipFill>
        <p:spPr bwMode="auto">
          <a:xfrm>
            <a:off x="2133600" y="533400"/>
            <a:ext cx="4670298" cy="4114800"/>
          </a:xfrm>
          <a:prstGeom prst="rect">
            <a:avLst/>
          </a:prstGeom>
          <a:noFill/>
        </p:spPr>
      </p:pic>
      <p:sp>
        <p:nvSpPr>
          <p:cNvPr id="3" name="Rectangle 2"/>
          <p:cNvSpPr/>
          <p:nvPr/>
        </p:nvSpPr>
        <p:spPr>
          <a:xfrm>
            <a:off x="1295400" y="5105400"/>
            <a:ext cx="6477000" cy="1477328"/>
          </a:xfrm>
          <a:prstGeom prst="rect">
            <a:avLst/>
          </a:prstGeom>
        </p:spPr>
        <p:txBody>
          <a:bodyPr wrap="square">
            <a:spAutoFit/>
          </a:bodyPr>
          <a:lstStyle/>
          <a:p>
            <a:r>
              <a:rPr lang="en-US" b="1" i="1" dirty="0" smtClean="0"/>
              <a:t>Chapel, North Laurel Hill</a:t>
            </a:r>
            <a:r>
              <a:rPr lang="en-US" b="1" dirty="0" smtClean="0"/>
              <a:t> (ca. 1880). Laurel Hill Cemetery. </a:t>
            </a:r>
            <a:endParaRPr lang="en-US" dirty="0" smtClean="0"/>
          </a:p>
          <a:p>
            <a:r>
              <a:rPr lang="en-US" dirty="0" smtClean="0"/>
              <a:t>John </a:t>
            </a:r>
            <a:r>
              <a:rPr lang="en-US" dirty="0" err="1" smtClean="0"/>
              <a:t>Notman's</a:t>
            </a:r>
            <a:r>
              <a:rPr lang="en-US" dirty="0" smtClean="0"/>
              <a:t> crenellated chapel was an early example of (quasi) ecclesiastical Gothic Revival architecture in America and gave the grounds some resemblance to an English churchyard. The building was demolished in the 1880s, shortly after this photo was taken. </a:t>
            </a: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C:\Users\nscalessa.PHLLIBCO\Documents\LCP\PublicFiles\LCP Website\www.librarycompany.org\laurelhill\image\4-05.jpg"/>
          <p:cNvPicPr>
            <a:picLocks noChangeAspect="1" noChangeArrowheads="1"/>
          </p:cNvPicPr>
          <p:nvPr/>
        </p:nvPicPr>
        <p:blipFill>
          <a:blip r:embed="rId2" cstate="print"/>
          <a:srcRect/>
          <a:stretch>
            <a:fillRect/>
          </a:stretch>
        </p:blipFill>
        <p:spPr bwMode="auto">
          <a:xfrm>
            <a:off x="762000" y="609600"/>
            <a:ext cx="7620000" cy="3724275"/>
          </a:xfrm>
          <a:prstGeom prst="rect">
            <a:avLst/>
          </a:prstGeom>
          <a:noFill/>
        </p:spPr>
      </p:pic>
      <p:sp>
        <p:nvSpPr>
          <p:cNvPr id="3" name="Rectangle 2"/>
          <p:cNvSpPr/>
          <p:nvPr/>
        </p:nvSpPr>
        <p:spPr>
          <a:xfrm>
            <a:off x="762000" y="4495800"/>
            <a:ext cx="7620000" cy="1754326"/>
          </a:xfrm>
          <a:prstGeom prst="rect">
            <a:avLst/>
          </a:prstGeom>
        </p:spPr>
        <p:txBody>
          <a:bodyPr wrap="square">
            <a:spAutoFit/>
          </a:bodyPr>
          <a:lstStyle/>
          <a:p>
            <a:r>
              <a:rPr lang="en-US" b="1" dirty="0" smtClean="0"/>
              <a:t>W. &amp; F. </a:t>
            </a:r>
            <a:r>
              <a:rPr lang="en-US" b="1" dirty="0" err="1" smtClean="0"/>
              <a:t>Langenheim</a:t>
            </a:r>
            <a:r>
              <a:rPr lang="en-US" b="1" dirty="0" smtClean="0"/>
              <a:t>, photographer. </a:t>
            </a:r>
            <a:r>
              <a:rPr lang="en-US" b="1" i="1" dirty="0" smtClean="0"/>
              <a:t>Entrance to Laurel Hill Cemetery, </a:t>
            </a:r>
            <a:r>
              <a:rPr lang="en-US" b="1" i="1" dirty="0" err="1" smtClean="0"/>
              <a:t>Phila</a:t>
            </a:r>
            <a:r>
              <a:rPr lang="en-US" b="1" i="1" dirty="0" smtClean="0"/>
              <a:t>. </a:t>
            </a:r>
            <a:r>
              <a:rPr lang="en-US" b="1" dirty="0" smtClean="0"/>
              <a:t>(ca. 1860). Gift of John A. McAllister. </a:t>
            </a:r>
            <a:endParaRPr lang="en-US" dirty="0" smtClean="0"/>
          </a:p>
          <a:p>
            <a:r>
              <a:rPr lang="en-US" dirty="0" smtClean="0"/>
              <a:t>With assistance from Thomas U. Walter, John </a:t>
            </a:r>
            <a:r>
              <a:rPr lang="en-US" dirty="0" err="1" smtClean="0"/>
              <a:t>Notman</a:t>
            </a:r>
            <a:r>
              <a:rPr lang="en-US" dirty="0" smtClean="0"/>
              <a:t> designed the triumphal arch that served as Laurel Hill's public face (see also Hammond engraving above). A vaulted passageway separated two caretakers' lodges and provided a dramatic approach to Thom's sculpture group.</a:t>
            </a: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C:\Users\nscalessa.PHLLIBCO\Documents\LCP\PublicFiles\LCP Website\www.librarycompany.org\laurelhill\image\4-04LHC.jpg"/>
          <p:cNvPicPr>
            <a:picLocks noChangeAspect="1" noChangeArrowheads="1"/>
          </p:cNvPicPr>
          <p:nvPr/>
        </p:nvPicPr>
        <p:blipFill>
          <a:blip r:embed="rId2" cstate="print"/>
          <a:srcRect/>
          <a:stretch>
            <a:fillRect/>
          </a:stretch>
        </p:blipFill>
        <p:spPr bwMode="auto">
          <a:xfrm>
            <a:off x="609600" y="685800"/>
            <a:ext cx="5057775" cy="4604955"/>
          </a:xfrm>
          <a:prstGeom prst="rect">
            <a:avLst/>
          </a:prstGeom>
          <a:noFill/>
        </p:spPr>
      </p:pic>
      <p:sp>
        <p:nvSpPr>
          <p:cNvPr id="4" name="Rectangle 3"/>
          <p:cNvSpPr/>
          <p:nvPr/>
        </p:nvSpPr>
        <p:spPr>
          <a:xfrm>
            <a:off x="5867400" y="609600"/>
            <a:ext cx="2895600" cy="5355312"/>
          </a:xfrm>
          <a:prstGeom prst="rect">
            <a:avLst/>
          </a:prstGeom>
        </p:spPr>
        <p:txBody>
          <a:bodyPr wrap="square">
            <a:spAutoFit/>
          </a:bodyPr>
          <a:lstStyle/>
          <a:p>
            <a:r>
              <a:rPr lang="en-US" b="1" i="1" dirty="0" smtClean="0"/>
              <a:t>Old Mortality, North Laurel Hill</a:t>
            </a:r>
            <a:r>
              <a:rPr lang="en-US" b="1" dirty="0" smtClean="0"/>
              <a:t>. Laurel Hill Cemetery. </a:t>
            </a:r>
            <a:endParaRPr lang="en-US" dirty="0" smtClean="0"/>
          </a:p>
          <a:p>
            <a:r>
              <a:rPr lang="en-US" dirty="0" smtClean="0"/>
              <a:t>In Sir Walter Scott's tale, Old Mortality, the eponymous hero travels the Scottish countryside on horseback, preserving the memories of Presbyterian martyrs by re-carving the inscriptions on their gravestones. Connecting this mission with their own, Laurel Hill's founders bought these sculptures of horse, recumbent rider, and author, when their maker, James Thom, came to town. (The bust is a later addition, depicting Thom himself).</a:t>
            </a: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C:\Users\nscalessa.PHLLIBCO\Documents\LCP\PublicFiles\LCP Website\www.librarycompany.org\laurelhill\image\4-03LHC.jpg"/>
          <p:cNvPicPr>
            <a:picLocks noChangeAspect="1" noChangeArrowheads="1"/>
          </p:cNvPicPr>
          <p:nvPr/>
        </p:nvPicPr>
        <p:blipFill>
          <a:blip r:embed="rId2" cstate="print"/>
          <a:srcRect/>
          <a:stretch>
            <a:fillRect/>
          </a:stretch>
        </p:blipFill>
        <p:spPr bwMode="auto">
          <a:xfrm>
            <a:off x="2209800" y="381000"/>
            <a:ext cx="4661408" cy="4724400"/>
          </a:xfrm>
          <a:prstGeom prst="rect">
            <a:avLst/>
          </a:prstGeom>
          <a:noFill/>
        </p:spPr>
      </p:pic>
      <p:sp>
        <p:nvSpPr>
          <p:cNvPr id="3" name="Rectangle 2"/>
          <p:cNvSpPr/>
          <p:nvPr/>
        </p:nvSpPr>
        <p:spPr>
          <a:xfrm>
            <a:off x="2286000" y="5486400"/>
            <a:ext cx="4572000" cy="923330"/>
          </a:xfrm>
          <a:prstGeom prst="rect">
            <a:avLst/>
          </a:prstGeom>
        </p:spPr>
        <p:txBody>
          <a:bodyPr>
            <a:spAutoFit/>
          </a:bodyPr>
          <a:lstStyle/>
          <a:p>
            <a:r>
              <a:rPr lang="en-US" b="1" dirty="0" smtClean="0"/>
              <a:t>Plan for Laurel Hill Cemetery in </a:t>
            </a:r>
            <a:r>
              <a:rPr lang="en-US" b="1" i="1" dirty="0" smtClean="0"/>
              <a:t>Statues of Old Mortality and His Pony, and of Sir Walter Scott </a:t>
            </a:r>
            <a:r>
              <a:rPr lang="en-US" b="1" dirty="0" smtClean="0"/>
              <a:t>(1838). Laurel Hill Cemetery.</a:t>
            </a: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C:\Users\nscalessa.PHLLIBCO\Documents\LCP\PublicFiles\LCP Website\www.librarycompany.org\laurelhill\image\4-07.jpg"/>
          <p:cNvPicPr>
            <a:picLocks noChangeAspect="1" noChangeArrowheads="1"/>
          </p:cNvPicPr>
          <p:nvPr/>
        </p:nvPicPr>
        <p:blipFill>
          <a:blip r:embed="rId2" cstate="print"/>
          <a:srcRect/>
          <a:stretch>
            <a:fillRect/>
          </a:stretch>
        </p:blipFill>
        <p:spPr bwMode="auto">
          <a:xfrm>
            <a:off x="2209800" y="304800"/>
            <a:ext cx="4821174" cy="4343400"/>
          </a:xfrm>
          <a:prstGeom prst="rect">
            <a:avLst/>
          </a:prstGeom>
          <a:noFill/>
        </p:spPr>
      </p:pic>
      <p:sp>
        <p:nvSpPr>
          <p:cNvPr id="3" name="Rectangle 2"/>
          <p:cNvSpPr/>
          <p:nvPr/>
        </p:nvSpPr>
        <p:spPr>
          <a:xfrm>
            <a:off x="533400" y="4876800"/>
            <a:ext cx="8077200" cy="1754326"/>
          </a:xfrm>
          <a:prstGeom prst="rect">
            <a:avLst/>
          </a:prstGeom>
        </p:spPr>
        <p:txBody>
          <a:bodyPr wrap="square">
            <a:spAutoFit/>
          </a:bodyPr>
          <a:lstStyle/>
          <a:p>
            <a:r>
              <a:rPr lang="en-US" b="1" dirty="0" smtClean="0"/>
              <a:t>John Caspar Wild, lithographer. </a:t>
            </a:r>
            <a:r>
              <a:rPr lang="en-US" b="1" i="1" dirty="0" smtClean="0"/>
              <a:t>Laurel Hill Cemetery, Philadelphia</a:t>
            </a:r>
            <a:r>
              <a:rPr lang="en-US" b="1" dirty="0" smtClean="0"/>
              <a:t>. Philadelphia: J. T. Bowen, 1848. </a:t>
            </a:r>
            <a:endParaRPr lang="en-US" dirty="0" smtClean="0"/>
          </a:p>
          <a:p>
            <a:r>
              <a:rPr lang="en-US" dirty="0" smtClean="0"/>
              <a:t>Screens of evergreens on Laurel Hill’s borders enhanced the site’s sense of seclusion. According to horticulturists and moralists, such trees befitted a rural cemetery because they suggested eternal life. Joseph Sims’s soon-to-be-demolished villa peeks through an opening to the right of the gatehouse.</a:t>
            </a:r>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C:\Users\nscalessa.PHLLIBCO\Documents\LCP\PublicFiles\LCP Website\www.librarycompany.org\laurelhill\image\4-07a.jpg"/>
          <p:cNvPicPr>
            <a:picLocks noChangeAspect="1" noChangeArrowheads="1"/>
          </p:cNvPicPr>
          <p:nvPr/>
        </p:nvPicPr>
        <p:blipFill>
          <a:blip r:embed="rId2" cstate="print"/>
          <a:srcRect/>
          <a:stretch>
            <a:fillRect/>
          </a:stretch>
        </p:blipFill>
        <p:spPr bwMode="auto">
          <a:xfrm>
            <a:off x="1752600" y="228600"/>
            <a:ext cx="5638800" cy="3665220"/>
          </a:xfrm>
          <a:prstGeom prst="rect">
            <a:avLst/>
          </a:prstGeom>
          <a:noFill/>
        </p:spPr>
      </p:pic>
      <p:sp>
        <p:nvSpPr>
          <p:cNvPr id="3" name="Rectangle 2"/>
          <p:cNvSpPr/>
          <p:nvPr/>
        </p:nvSpPr>
        <p:spPr>
          <a:xfrm>
            <a:off x="304800" y="4038600"/>
            <a:ext cx="8610600" cy="2585323"/>
          </a:xfrm>
          <a:prstGeom prst="rect">
            <a:avLst/>
          </a:prstGeom>
        </p:spPr>
        <p:txBody>
          <a:bodyPr wrap="square">
            <a:spAutoFit/>
          </a:bodyPr>
          <a:lstStyle/>
          <a:p>
            <a:r>
              <a:rPr lang="en-US" b="1" dirty="0" smtClean="0"/>
              <a:t>John Caspar Wild, artist. </a:t>
            </a:r>
            <a:r>
              <a:rPr lang="en-US" b="1" i="1" dirty="0" smtClean="0"/>
              <a:t>Laurel Hill Cemetery, Philadelphia</a:t>
            </a:r>
            <a:r>
              <a:rPr lang="en-US" dirty="0" smtClean="0"/>
              <a:t>,</a:t>
            </a:r>
            <a:r>
              <a:rPr lang="en-US" b="1" dirty="0" smtClean="0"/>
              <a:t> (ca. 1838).</a:t>
            </a:r>
            <a:r>
              <a:rPr lang="en-US" dirty="0" smtClean="0"/>
              <a:t>  </a:t>
            </a:r>
            <a:r>
              <a:rPr lang="en-US" b="1" dirty="0" smtClean="0"/>
              <a:t>From the collection of David </a:t>
            </a:r>
            <a:r>
              <a:rPr lang="en-US" b="1" dirty="0" err="1" smtClean="0"/>
              <a:t>Doret</a:t>
            </a:r>
            <a:r>
              <a:rPr lang="en-US" b="1" dirty="0" smtClean="0"/>
              <a:t>.</a:t>
            </a:r>
            <a:endParaRPr lang="en-US" dirty="0" smtClean="0"/>
          </a:p>
          <a:p>
            <a:r>
              <a:rPr lang="en-US" dirty="0" smtClean="0"/>
              <a:t>This handsome rendering likely served as Wild’s study for the lithograph that appeared as plate 20 in his </a:t>
            </a:r>
            <a:r>
              <a:rPr lang="en-US" i="1" dirty="0" smtClean="0"/>
              <a:t>Views of Philadelphia and its Vicinity</a:t>
            </a:r>
            <a:r>
              <a:rPr lang="en-US" dirty="0" smtClean="0"/>
              <a:t>, published in 1838, and subsequently reissued [see 4.07b].  Larger and more bucolic than the published version, it is in some respects less accurate; (note, for instance, the omission of lancet windows from the right corner tower).  However, the depictions of the Sims mansion, immediately to the right of the entrance, and of the rectangular planting beds in the foreground supply details missing in all other known views.</a:t>
            </a:r>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C:\Users\nscalessa.PHLLIBCO\Documents\LCP\PublicFiles\LCP Website\www.librarycompany.org\laurelhill\image\4-10b.jpg"/>
          <p:cNvPicPr>
            <a:picLocks noChangeAspect="1" noChangeArrowheads="1"/>
          </p:cNvPicPr>
          <p:nvPr/>
        </p:nvPicPr>
        <p:blipFill>
          <a:blip r:embed="rId2" cstate="print"/>
          <a:srcRect/>
          <a:stretch>
            <a:fillRect/>
          </a:stretch>
        </p:blipFill>
        <p:spPr bwMode="auto">
          <a:xfrm>
            <a:off x="457200" y="914400"/>
            <a:ext cx="4999990" cy="4724400"/>
          </a:xfrm>
          <a:prstGeom prst="rect">
            <a:avLst/>
          </a:prstGeom>
          <a:noFill/>
        </p:spPr>
      </p:pic>
      <p:sp>
        <p:nvSpPr>
          <p:cNvPr id="3" name="Rectangle 2"/>
          <p:cNvSpPr/>
          <p:nvPr/>
        </p:nvSpPr>
        <p:spPr>
          <a:xfrm>
            <a:off x="5715000" y="381000"/>
            <a:ext cx="3048000" cy="6186309"/>
          </a:xfrm>
          <a:prstGeom prst="rect">
            <a:avLst/>
          </a:prstGeom>
        </p:spPr>
        <p:txBody>
          <a:bodyPr wrap="square">
            <a:spAutoFit/>
          </a:bodyPr>
          <a:lstStyle/>
          <a:p>
            <a:r>
              <a:rPr lang="en-US" b="1" dirty="0" smtClean="0"/>
              <a:t>John Hammond. </a:t>
            </a:r>
            <a:r>
              <a:rPr lang="en-US" b="1" i="1" dirty="0" smtClean="0"/>
              <a:t>Plan of the Laurel Hill Cemetery, near Philadelphia </a:t>
            </a:r>
            <a:r>
              <a:rPr lang="en-US" b="1" dirty="0" smtClean="0"/>
              <a:t>(ca. 1845). </a:t>
            </a:r>
            <a:r>
              <a:rPr lang="en-US" dirty="0" smtClean="0"/>
              <a:t/>
            </a:r>
            <a:br>
              <a:rPr lang="en-US" dirty="0" smtClean="0"/>
            </a:br>
            <a:r>
              <a:rPr lang="en-US" dirty="0" smtClean="0"/>
              <a:t> </a:t>
            </a:r>
            <a:br>
              <a:rPr lang="en-US" dirty="0" smtClean="0"/>
            </a:br>
            <a:r>
              <a:rPr lang="en-US" dirty="0" smtClean="0"/>
              <a:t>Responsibility for subdividing the original 20-acre parcel fell largely to Philip M. Price (1802-1870). A veteran surveyor of urban real estate – he laid out much of Philadelphia's Spring Garden district – he may fairly be credited as an author of Laurel Hill's plan. Like its local, grid-based predecessors, the cemetery was compact. Indeed, a careful observer might have noticed a familiar pattern: lots backed up to each other in double rows, the recipe for a standard city block. </a:t>
            </a:r>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C:\Users\nscalessa.PHLLIBCO\Documents\LCP\PublicFiles\LCP Website\www.librarycompany.org\laurelhill\image\4-08LHC.jpg"/>
          <p:cNvPicPr>
            <a:picLocks noChangeAspect="1" noChangeArrowheads="1"/>
          </p:cNvPicPr>
          <p:nvPr/>
        </p:nvPicPr>
        <p:blipFill>
          <a:blip r:embed="rId2" cstate="print"/>
          <a:srcRect/>
          <a:stretch>
            <a:fillRect/>
          </a:stretch>
        </p:blipFill>
        <p:spPr bwMode="auto">
          <a:xfrm>
            <a:off x="1219200" y="381000"/>
            <a:ext cx="3629025" cy="5715000"/>
          </a:xfrm>
          <a:prstGeom prst="rect">
            <a:avLst/>
          </a:prstGeom>
          <a:noFill/>
        </p:spPr>
      </p:pic>
      <p:sp>
        <p:nvSpPr>
          <p:cNvPr id="3" name="Rectangle 2"/>
          <p:cNvSpPr/>
          <p:nvPr/>
        </p:nvSpPr>
        <p:spPr>
          <a:xfrm>
            <a:off x="5181600" y="685800"/>
            <a:ext cx="3200400" cy="3416320"/>
          </a:xfrm>
          <a:prstGeom prst="rect">
            <a:avLst/>
          </a:prstGeom>
        </p:spPr>
        <p:txBody>
          <a:bodyPr wrap="square">
            <a:spAutoFit/>
          </a:bodyPr>
          <a:lstStyle/>
          <a:p>
            <a:r>
              <a:rPr lang="en-US" b="1" i="1" dirty="0" smtClean="0"/>
              <a:t>Fairy Hill</a:t>
            </a:r>
            <a:r>
              <a:rPr lang="en-US" b="1" dirty="0" smtClean="0"/>
              <a:t>. Laurel Hill Cemetery.</a:t>
            </a:r>
            <a:r>
              <a:rPr lang="en-US" dirty="0" smtClean="0"/>
              <a:t> </a:t>
            </a:r>
          </a:p>
          <a:p>
            <a:r>
              <a:rPr lang="en-US" dirty="0" smtClean="0"/>
              <a:t>Fairy Hill, also known as Fancy Hill, served as the retreat of patrician George Pepper from 1813 until 1846. In the early 1860s, John Jay Smith and his colleagues leapt at the opportunity to unite the two Laurel Hill Cemeteries by creating a third one on this site. The house came down soon afterward.</a:t>
            </a:r>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C:\Users\nscalessa.PHLLIBCO\Documents\LCP\PublicFiles\LCP Website\www.librarycompany.org\laurelhill\image\5-12Snowden.jpg"/>
          <p:cNvPicPr>
            <a:picLocks noChangeAspect="1" noChangeArrowheads="1"/>
          </p:cNvPicPr>
          <p:nvPr/>
        </p:nvPicPr>
        <p:blipFill>
          <a:blip r:embed="rId2" cstate="print"/>
          <a:srcRect/>
          <a:stretch>
            <a:fillRect/>
          </a:stretch>
        </p:blipFill>
        <p:spPr bwMode="auto">
          <a:xfrm>
            <a:off x="1676400" y="152400"/>
            <a:ext cx="5867400" cy="3747801"/>
          </a:xfrm>
          <a:prstGeom prst="rect">
            <a:avLst/>
          </a:prstGeom>
          <a:noFill/>
        </p:spPr>
      </p:pic>
      <p:sp>
        <p:nvSpPr>
          <p:cNvPr id="3" name="Rectangle 2"/>
          <p:cNvSpPr/>
          <p:nvPr/>
        </p:nvSpPr>
        <p:spPr>
          <a:xfrm>
            <a:off x="228600" y="4191000"/>
            <a:ext cx="8610600" cy="2308324"/>
          </a:xfrm>
          <a:prstGeom prst="rect">
            <a:avLst/>
          </a:prstGeom>
        </p:spPr>
        <p:txBody>
          <a:bodyPr wrap="square">
            <a:spAutoFit/>
          </a:bodyPr>
          <a:lstStyle/>
          <a:p>
            <a:r>
              <a:rPr lang="en-US" b="1" dirty="0" smtClean="0"/>
              <a:t>Russell Smith, artist. </a:t>
            </a:r>
            <a:r>
              <a:rPr lang="en-US" b="1" i="1" dirty="0" smtClean="0"/>
              <a:t>Fairy Hill near Laurel Hill</a:t>
            </a:r>
            <a:r>
              <a:rPr lang="en-US" b="1" dirty="0" smtClean="0"/>
              <a:t> (1862). On loan from a private collection.</a:t>
            </a:r>
            <a:r>
              <a:rPr lang="en-US" dirty="0" smtClean="0"/>
              <a:t/>
            </a:r>
            <a:br>
              <a:rPr lang="en-US" dirty="0" smtClean="0"/>
            </a:br>
            <a:endParaRPr lang="en-US" dirty="0" smtClean="0"/>
          </a:p>
          <a:p>
            <a:r>
              <a:rPr lang="en-US" dirty="0" smtClean="0"/>
              <a:t>Russell Smith's view captures one world's imminent displacement by another. The aging Fairy Hill estate appears on the right. Acquired a year earlier by the Laurel Hill Cemetery Company, it will vanish in a matter of months, making it possible to unite the north and south sections of the cemetery. In the distance, a couple strolls towards the cemetery's steamboat landing. Trees to their left cast long shadows without revealing what lies behind them: the monuments of South Laurel Hill.</a:t>
            </a:r>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C:\Users\nscalessa.PHLLIBCO\Documents\LCP\PublicFiles\LCP Website\www.librarycompany.org\laurelhill\image\4-11.jpg"/>
          <p:cNvPicPr>
            <a:picLocks noChangeAspect="1" noChangeArrowheads="1"/>
          </p:cNvPicPr>
          <p:nvPr/>
        </p:nvPicPr>
        <p:blipFill>
          <a:blip r:embed="rId2" cstate="print"/>
          <a:srcRect/>
          <a:stretch>
            <a:fillRect/>
          </a:stretch>
        </p:blipFill>
        <p:spPr bwMode="auto">
          <a:xfrm>
            <a:off x="482600" y="401638"/>
            <a:ext cx="4057650" cy="5715000"/>
          </a:xfrm>
          <a:prstGeom prst="rect">
            <a:avLst/>
          </a:prstGeom>
          <a:noFill/>
        </p:spPr>
      </p:pic>
      <p:sp>
        <p:nvSpPr>
          <p:cNvPr id="3" name="Rectangle 2"/>
          <p:cNvSpPr/>
          <p:nvPr/>
        </p:nvSpPr>
        <p:spPr>
          <a:xfrm>
            <a:off x="4800600" y="381000"/>
            <a:ext cx="4038600" cy="4524315"/>
          </a:xfrm>
          <a:prstGeom prst="rect">
            <a:avLst/>
          </a:prstGeom>
        </p:spPr>
        <p:txBody>
          <a:bodyPr wrap="square">
            <a:spAutoFit/>
          </a:bodyPr>
          <a:lstStyle/>
          <a:p>
            <a:r>
              <a:rPr lang="en-US" b="1" dirty="0" smtClean="0"/>
              <a:t>J. C. Sidney. </a:t>
            </a:r>
            <a:r>
              <a:rPr lang="en-US" b="1" i="1" dirty="0" smtClean="0"/>
              <a:t>Map of the City of Philadelphia Together with All the Surrounding Districts</a:t>
            </a:r>
            <a:r>
              <a:rPr lang="en-US" b="1" dirty="0" smtClean="0"/>
              <a:t>. Philadelphia: Smith &amp; </a:t>
            </a:r>
            <a:r>
              <a:rPr lang="en-US" b="1" dirty="0" err="1" smtClean="0"/>
              <a:t>Wistar</a:t>
            </a:r>
            <a:r>
              <a:rPr lang="en-US" b="1" dirty="0" smtClean="0"/>
              <a:t>, 1849. Gift of Charles A. </a:t>
            </a:r>
            <a:r>
              <a:rPr lang="en-US" b="1" dirty="0" err="1" smtClean="0"/>
              <a:t>Poulson</a:t>
            </a:r>
            <a:r>
              <a:rPr lang="en-US" b="1" dirty="0" smtClean="0"/>
              <a:t>. </a:t>
            </a:r>
            <a:endParaRPr lang="en-US" dirty="0" smtClean="0"/>
          </a:p>
          <a:p>
            <a:r>
              <a:rPr lang="en-US" dirty="0" smtClean="0"/>
              <a:t>On paper if not yet on the ground, Philadelphia's street grid had reached Laurel Hill by mid century. This section of a much larger map features the earliest known depiction of South Laurel Hill, established in the same year. Civil engineer, cartographer, and aspiring architect James Charles Sidney (1818?-1881) was subtly advertising his skills: he conceived the new cemetery's plan and the map on which it appeared.</a:t>
            </a:r>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C:\Users\nscalessa.PHLLIBCO\Documents\LCP\PublicFiles\LCP Website\www.librarycompany.org\laurelhill\image\4-12LHC.jpg"/>
          <p:cNvPicPr>
            <a:picLocks noChangeAspect="1" noChangeArrowheads="1"/>
          </p:cNvPicPr>
          <p:nvPr/>
        </p:nvPicPr>
        <p:blipFill>
          <a:blip r:embed="rId2" cstate="print"/>
          <a:srcRect/>
          <a:stretch>
            <a:fillRect/>
          </a:stretch>
        </p:blipFill>
        <p:spPr bwMode="auto">
          <a:xfrm>
            <a:off x="1752600" y="304800"/>
            <a:ext cx="5712461" cy="4366212"/>
          </a:xfrm>
          <a:prstGeom prst="rect">
            <a:avLst/>
          </a:prstGeom>
          <a:noFill/>
        </p:spPr>
      </p:pic>
      <p:sp>
        <p:nvSpPr>
          <p:cNvPr id="3" name="Rectangle 2"/>
          <p:cNvSpPr/>
          <p:nvPr/>
        </p:nvSpPr>
        <p:spPr>
          <a:xfrm>
            <a:off x="152400" y="4876800"/>
            <a:ext cx="8763000" cy="1754326"/>
          </a:xfrm>
          <a:prstGeom prst="rect">
            <a:avLst/>
          </a:prstGeom>
        </p:spPr>
        <p:txBody>
          <a:bodyPr wrap="square">
            <a:spAutoFit/>
          </a:bodyPr>
          <a:lstStyle/>
          <a:p>
            <a:r>
              <a:rPr lang="en-US" b="1" dirty="0" smtClean="0"/>
              <a:t>Sidney &amp; Neff. </a:t>
            </a:r>
            <a:r>
              <a:rPr lang="en-US" b="1" i="1" dirty="0" smtClean="0"/>
              <a:t>Map of South Laurel Hill Cemetery</a:t>
            </a:r>
            <a:r>
              <a:rPr lang="en-US" b="1" dirty="0" smtClean="0"/>
              <a:t> (1854). Laurel Hill Cemetery. </a:t>
            </a:r>
            <a:endParaRPr lang="en-US" dirty="0" smtClean="0"/>
          </a:p>
          <a:p>
            <a:r>
              <a:rPr lang="en-US" dirty="0" smtClean="0"/>
              <a:t>Here J. C. Sidney, now in partnership with James P. W. Neff, presents his scheme for South Laurel Hill in detail. Some two-thirds of the former </a:t>
            </a:r>
            <a:r>
              <a:rPr lang="en-US" dirty="0" err="1" smtClean="0"/>
              <a:t>Harleigh</a:t>
            </a:r>
            <a:r>
              <a:rPr lang="en-US" dirty="0" smtClean="0"/>
              <a:t> estate had been surveyed into lots by this time. As in the older portion of the cemetery, provision was made for single graves (Sec. 15) and church lots (Sec. 13). The superintendent's quarters likely include the former country house of William </a:t>
            </a:r>
            <a:r>
              <a:rPr lang="en-US" dirty="0" err="1" smtClean="0"/>
              <a:t>Rawle</a:t>
            </a:r>
            <a:r>
              <a:rPr lang="en-US" dirty="0" smtClean="0"/>
              <a:t>. </a:t>
            </a:r>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C:\Users\nscalessa.PHLLIBCO\Documents\LCP\PublicFiles\LCP Website\www.librarycompany.org\laurelhill\image\5-01.jpg"/>
          <p:cNvPicPr>
            <a:picLocks noChangeAspect="1" noChangeArrowheads="1"/>
          </p:cNvPicPr>
          <p:nvPr/>
        </p:nvPicPr>
        <p:blipFill>
          <a:blip r:embed="rId2" cstate="print"/>
          <a:srcRect/>
          <a:stretch>
            <a:fillRect/>
          </a:stretch>
        </p:blipFill>
        <p:spPr bwMode="auto">
          <a:xfrm>
            <a:off x="533400" y="457200"/>
            <a:ext cx="3705226" cy="5715001"/>
          </a:xfrm>
          <a:prstGeom prst="rect">
            <a:avLst/>
          </a:prstGeom>
          <a:noFill/>
        </p:spPr>
      </p:pic>
      <p:sp>
        <p:nvSpPr>
          <p:cNvPr id="3" name="Rectangle 2"/>
          <p:cNvSpPr/>
          <p:nvPr/>
        </p:nvSpPr>
        <p:spPr>
          <a:xfrm>
            <a:off x="4572000" y="1219200"/>
            <a:ext cx="3886200" cy="646331"/>
          </a:xfrm>
          <a:prstGeom prst="rect">
            <a:avLst/>
          </a:prstGeom>
        </p:spPr>
        <p:txBody>
          <a:bodyPr wrap="square">
            <a:spAutoFit/>
          </a:bodyPr>
          <a:lstStyle/>
          <a:p>
            <a:r>
              <a:rPr lang="en-US" b="1" i="1" dirty="0" smtClean="0"/>
              <a:t>Guide to Laurel Hill Cemetery, near Philadelphia</a:t>
            </a:r>
            <a:r>
              <a:rPr lang="en-US" b="1" dirty="0" smtClean="0"/>
              <a:t>. Philadelphia, 1844.</a:t>
            </a:r>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C:\Users\nscalessa.PHLLIBCO\Documents\LCP\PublicFiles\LCP Website\www.librarycompany.org\laurelhill\image\5-02.jpg"/>
          <p:cNvPicPr>
            <a:picLocks noChangeAspect="1" noChangeArrowheads="1"/>
          </p:cNvPicPr>
          <p:nvPr/>
        </p:nvPicPr>
        <p:blipFill>
          <a:blip r:embed="rId2" cstate="print"/>
          <a:srcRect/>
          <a:stretch>
            <a:fillRect/>
          </a:stretch>
        </p:blipFill>
        <p:spPr bwMode="auto">
          <a:xfrm>
            <a:off x="762000" y="304800"/>
            <a:ext cx="7620000" cy="4676775"/>
          </a:xfrm>
          <a:prstGeom prst="rect">
            <a:avLst/>
          </a:prstGeom>
          <a:noFill/>
        </p:spPr>
      </p:pic>
      <p:sp>
        <p:nvSpPr>
          <p:cNvPr id="3" name="Rectangle 2"/>
          <p:cNvSpPr/>
          <p:nvPr/>
        </p:nvSpPr>
        <p:spPr>
          <a:xfrm>
            <a:off x="762000" y="5334000"/>
            <a:ext cx="7620000" cy="646331"/>
          </a:xfrm>
          <a:prstGeom prst="rect">
            <a:avLst/>
          </a:prstGeom>
        </p:spPr>
        <p:txBody>
          <a:bodyPr wrap="square">
            <a:spAutoFit/>
          </a:bodyPr>
          <a:lstStyle/>
          <a:p>
            <a:r>
              <a:rPr lang="en-US" b="1" dirty="0" smtClean="0"/>
              <a:t>John </a:t>
            </a:r>
            <a:r>
              <a:rPr lang="en-US" b="1" dirty="0" err="1" smtClean="0"/>
              <a:t>Notman</a:t>
            </a:r>
            <a:r>
              <a:rPr lang="en-US" b="1" dirty="0" smtClean="0"/>
              <a:t>. “Ground Plan of Laurel Hill Cemetery,” from </a:t>
            </a:r>
            <a:r>
              <a:rPr lang="en-US" b="1" i="1" dirty="0" smtClean="0"/>
              <a:t>Guide to Laurel Hill Cemetery</a:t>
            </a:r>
            <a:r>
              <a:rPr lang="en-US" b="1" dirty="0" smtClean="0"/>
              <a:t> (1844). Laurel Hill Cemetery.</a:t>
            </a:r>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descr="C:\Users\nscalessa.PHLLIBCO\Documents\LCP\PublicFiles\LCP Website\www.librarycompany.org\laurelhill\image\5-08.jpg"/>
          <p:cNvPicPr>
            <a:picLocks noChangeAspect="1" noChangeArrowheads="1"/>
          </p:cNvPicPr>
          <p:nvPr/>
        </p:nvPicPr>
        <p:blipFill>
          <a:blip r:embed="rId2" cstate="print"/>
          <a:srcRect/>
          <a:stretch>
            <a:fillRect/>
          </a:stretch>
        </p:blipFill>
        <p:spPr bwMode="auto">
          <a:xfrm>
            <a:off x="685800" y="533400"/>
            <a:ext cx="3600451" cy="5715001"/>
          </a:xfrm>
          <a:prstGeom prst="rect">
            <a:avLst/>
          </a:prstGeom>
          <a:noFill/>
        </p:spPr>
      </p:pic>
      <p:sp>
        <p:nvSpPr>
          <p:cNvPr id="3" name="Rectangle 2"/>
          <p:cNvSpPr/>
          <p:nvPr/>
        </p:nvSpPr>
        <p:spPr>
          <a:xfrm>
            <a:off x="4724400" y="533400"/>
            <a:ext cx="4038600" cy="3693319"/>
          </a:xfrm>
          <a:prstGeom prst="rect">
            <a:avLst/>
          </a:prstGeom>
        </p:spPr>
        <p:txBody>
          <a:bodyPr wrap="square">
            <a:spAutoFit/>
          </a:bodyPr>
          <a:lstStyle/>
          <a:p>
            <a:r>
              <a:rPr lang="en-US" b="1" i="1" dirty="0" smtClean="0"/>
              <a:t>Regulations of the Laurel Hill Cemetery on the River Schuylkill near Philadelphia</a:t>
            </a:r>
            <a:r>
              <a:rPr lang="en-US" b="1" dirty="0" smtClean="0"/>
              <a:t>. Philadelphia: John C. Clark, 1839.</a:t>
            </a:r>
            <a:endParaRPr lang="en-US" dirty="0" smtClean="0"/>
          </a:p>
          <a:p>
            <a:r>
              <a:rPr lang="en-US" dirty="0" smtClean="0"/>
              <a:t>Laurel Hill’s printed rules grew more elaborate over time. Sunday access had initially been limited to funeral goers and lot-holders with company tickets. After 1847, visitors planning to arrive on other days needed tickets, too. Smith distributed these from his office at the Library Company and Frederick Brown from his drug store on Chestnut Street. </a:t>
            </a:r>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C:\Users\nscalessa.PHLLIBCO\Documents\LCP\PublicFiles\LCP Website\www.librarycompany.org\laurelhill\image\5-09LHC.jpg"/>
          <p:cNvPicPr>
            <a:picLocks noChangeAspect="1" noChangeArrowheads="1"/>
          </p:cNvPicPr>
          <p:nvPr/>
        </p:nvPicPr>
        <p:blipFill>
          <a:blip r:embed="rId2" cstate="print"/>
          <a:srcRect/>
          <a:stretch>
            <a:fillRect/>
          </a:stretch>
        </p:blipFill>
        <p:spPr bwMode="auto">
          <a:xfrm>
            <a:off x="1828800" y="914400"/>
            <a:ext cx="5664970" cy="3505200"/>
          </a:xfrm>
          <a:prstGeom prst="rect">
            <a:avLst/>
          </a:prstGeom>
          <a:noFill/>
        </p:spPr>
      </p:pic>
      <p:sp>
        <p:nvSpPr>
          <p:cNvPr id="3" name="Rectangle 2"/>
          <p:cNvSpPr/>
          <p:nvPr/>
        </p:nvSpPr>
        <p:spPr>
          <a:xfrm>
            <a:off x="2667000" y="4648200"/>
            <a:ext cx="4021294" cy="369332"/>
          </a:xfrm>
          <a:prstGeom prst="rect">
            <a:avLst/>
          </a:prstGeom>
        </p:spPr>
        <p:txBody>
          <a:bodyPr wrap="none">
            <a:spAutoFit/>
          </a:bodyPr>
          <a:lstStyle/>
          <a:p>
            <a:r>
              <a:rPr lang="en-US" b="1" dirty="0" smtClean="0"/>
              <a:t>Laurel Hill Cemetery. </a:t>
            </a:r>
            <a:r>
              <a:rPr lang="en-US" b="1" i="1" dirty="0" smtClean="0"/>
              <a:t>Lot-holder's Ticket</a:t>
            </a:r>
            <a:r>
              <a:rPr lang="en-US" b="1" dirty="0" smtClean="0"/>
              <a:t>.</a:t>
            </a:r>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C:\Users\nscalessa.PHLLIBCO\Documents\LCP\PublicFiles\LCP Website\www.librarycompany.org\laurelhill\image\5-11PAFA.jpg"/>
          <p:cNvPicPr>
            <a:picLocks noChangeAspect="1" noChangeArrowheads="1"/>
          </p:cNvPicPr>
          <p:nvPr/>
        </p:nvPicPr>
        <p:blipFill>
          <a:blip r:embed="rId2" cstate="print"/>
          <a:srcRect/>
          <a:stretch>
            <a:fillRect/>
          </a:stretch>
        </p:blipFill>
        <p:spPr bwMode="auto">
          <a:xfrm>
            <a:off x="1600200" y="457200"/>
            <a:ext cx="5956300" cy="3924300"/>
          </a:xfrm>
          <a:prstGeom prst="rect">
            <a:avLst/>
          </a:prstGeom>
          <a:noFill/>
        </p:spPr>
      </p:pic>
      <p:sp>
        <p:nvSpPr>
          <p:cNvPr id="3" name="Rectangle 2"/>
          <p:cNvSpPr/>
          <p:nvPr/>
        </p:nvSpPr>
        <p:spPr>
          <a:xfrm>
            <a:off x="1600200" y="4724400"/>
            <a:ext cx="5943600" cy="923330"/>
          </a:xfrm>
          <a:prstGeom prst="rect">
            <a:avLst/>
          </a:prstGeom>
        </p:spPr>
        <p:txBody>
          <a:bodyPr wrap="square">
            <a:spAutoFit/>
          </a:bodyPr>
          <a:lstStyle/>
          <a:p>
            <a:r>
              <a:rPr lang="en-US" b="1" i="1" dirty="0" smtClean="0"/>
              <a:t>Laurel Hill Cemetery Gate, Philadelphia</a:t>
            </a:r>
            <a:r>
              <a:rPr lang="en-US" b="1" dirty="0" smtClean="0"/>
              <a:t> (ca. 1840). On loan from the Pennsylvania Academy of the Fine Arts. Gift of Mrs. Edgar P. Richardson. </a:t>
            </a:r>
            <a:endParaRPr 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C:\Users\nscalessa.PHLLIBCO\Documents\LCP\PublicFiles\LCP Website\www.librarycompany.org\laurelhill\image\6-11MFA.jpg"/>
          <p:cNvPicPr>
            <a:picLocks noChangeAspect="1" noChangeArrowheads="1"/>
          </p:cNvPicPr>
          <p:nvPr/>
        </p:nvPicPr>
        <p:blipFill>
          <a:blip r:embed="rId2" cstate="print"/>
          <a:srcRect/>
          <a:stretch>
            <a:fillRect/>
          </a:stretch>
        </p:blipFill>
        <p:spPr bwMode="auto">
          <a:xfrm>
            <a:off x="1981200" y="381000"/>
            <a:ext cx="5353051" cy="4086299"/>
          </a:xfrm>
          <a:prstGeom prst="rect">
            <a:avLst/>
          </a:prstGeom>
          <a:noFill/>
        </p:spPr>
      </p:pic>
      <p:sp>
        <p:nvSpPr>
          <p:cNvPr id="3" name="Rectangle 2"/>
          <p:cNvSpPr/>
          <p:nvPr/>
        </p:nvSpPr>
        <p:spPr>
          <a:xfrm>
            <a:off x="228600" y="4572000"/>
            <a:ext cx="8763000" cy="2031325"/>
          </a:xfrm>
          <a:prstGeom prst="rect">
            <a:avLst/>
          </a:prstGeom>
        </p:spPr>
        <p:txBody>
          <a:bodyPr wrap="square">
            <a:spAutoFit/>
          </a:bodyPr>
          <a:lstStyle/>
          <a:p>
            <a:r>
              <a:rPr lang="en-US" b="1" dirty="0" smtClean="0"/>
              <a:t>Antonio Zeno </a:t>
            </a:r>
            <a:r>
              <a:rPr lang="en-US" b="1" dirty="0" err="1" smtClean="0"/>
              <a:t>Shindler</a:t>
            </a:r>
            <a:r>
              <a:rPr lang="en-US" b="1" dirty="0" smtClean="0"/>
              <a:t>, artist. </a:t>
            </a:r>
            <a:r>
              <a:rPr lang="en-US" b="1" i="1" dirty="0" smtClean="0"/>
              <a:t>Laurel Hill Cemetery, Philadelphia </a:t>
            </a:r>
            <a:r>
              <a:rPr lang="en-US" b="1" dirty="0" smtClean="0"/>
              <a:t>(ca. 1850). The Museum of Fine Arts, Boston. Gift of Maxim </a:t>
            </a:r>
            <a:r>
              <a:rPr lang="en-US" b="1" dirty="0" err="1" smtClean="0"/>
              <a:t>Karolik</a:t>
            </a:r>
            <a:r>
              <a:rPr lang="en-US" b="1" dirty="0" smtClean="0"/>
              <a:t>.</a:t>
            </a:r>
            <a:endParaRPr lang="en-US" dirty="0" smtClean="0"/>
          </a:p>
          <a:p>
            <a:r>
              <a:rPr lang="en-US" dirty="0" smtClean="0"/>
              <a:t>Designed by architect William Strickland and executed by the firm of John Struthers and Son, the Alfred Miller tomb and its meticulously planted lot occupy the foreground of this painting. In the distance, the cemetery's first greenhouse appears behind an evergreen. This is the only known depiction of the building, which had originally been part of Joseph Sims's estate.</a:t>
            </a:r>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C:\Users\nscalessa.PHLLIBCO\Documents\LCP\PublicFiles\LCP Website\www.librarycompany.org\laurelhill\image\5-03.jpg"/>
          <p:cNvPicPr>
            <a:picLocks noChangeAspect="1" noChangeArrowheads="1"/>
          </p:cNvPicPr>
          <p:nvPr/>
        </p:nvPicPr>
        <p:blipFill>
          <a:blip r:embed="rId2" cstate="print"/>
          <a:srcRect/>
          <a:stretch>
            <a:fillRect/>
          </a:stretch>
        </p:blipFill>
        <p:spPr bwMode="auto">
          <a:xfrm>
            <a:off x="228600" y="543244"/>
            <a:ext cx="2152396" cy="2895601"/>
          </a:xfrm>
          <a:prstGeom prst="rect">
            <a:avLst/>
          </a:prstGeom>
          <a:noFill/>
        </p:spPr>
      </p:pic>
      <p:pic>
        <p:nvPicPr>
          <p:cNvPr id="33795" name="Picture 3" descr="C:\Users\nscalessa.PHLLIBCO\Documents\LCP\PublicFiles\LCP Website\www.librarycompany.org\laurelhill\image\5-04.jpg"/>
          <p:cNvPicPr>
            <a:picLocks noChangeAspect="1" noChangeArrowheads="1"/>
          </p:cNvPicPr>
          <p:nvPr/>
        </p:nvPicPr>
        <p:blipFill>
          <a:blip r:embed="rId3" cstate="print"/>
          <a:srcRect/>
          <a:stretch>
            <a:fillRect/>
          </a:stretch>
        </p:blipFill>
        <p:spPr bwMode="auto">
          <a:xfrm>
            <a:off x="2590800" y="543244"/>
            <a:ext cx="1930400" cy="2895600"/>
          </a:xfrm>
          <a:prstGeom prst="rect">
            <a:avLst/>
          </a:prstGeom>
          <a:noFill/>
        </p:spPr>
      </p:pic>
      <p:pic>
        <p:nvPicPr>
          <p:cNvPr id="33796" name="Picture 4" descr="C:\Users\nscalessa.PHLLIBCO\Documents\LCP\PublicFiles\LCP Website\www.librarycompany.org\laurelhill\image\5-05.jpg"/>
          <p:cNvPicPr>
            <a:picLocks noChangeAspect="1" noChangeArrowheads="1"/>
          </p:cNvPicPr>
          <p:nvPr/>
        </p:nvPicPr>
        <p:blipFill>
          <a:blip r:embed="rId4" cstate="print"/>
          <a:srcRect/>
          <a:stretch>
            <a:fillRect/>
          </a:stretch>
        </p:blipFill>
        <p:spPr bwMode="auto">
          <a:xfrm>
            <a:off x="4724400" y="543244"/>
            <a:ext cx="1988312" cy="2895600"/>
          </a:xfrm>
          <a:prstGeom prst="rect">
            <a:avLst/>
          </a:prstGeom>
          <a:noFill/>
        </p:spPr>
      </p:pic>
      <p:pic>
        <p:nvPicPr>
          <p:cNvPr id="33797" name="Picture 5" descr="C:\Users\nscalessa.PHLLIBCO\Documents\LCP\PublicFiles\LCP Website\www.librarycompany.org\laurelhill\image\5-06.jpg"/>
          <p:cNvPicPr>
            <a:picLocks noChangeAspect="1" noChangeArrowheads="1"/>
          </p:cNvPicPr>
          <p:nvPr/>
        </p:nvPicPr>
        <p:blipFill>
          <a:blip r:embed="rId5" cstate="print"/>
          <a:srcRect/>
          <a:stretch>
            <a:fillRect/>
          </a:stretch>
        </p:blipFill>
        <p:spPr bwMode="auto">
          <a:xfrm>
            <a:off x="6934200" y="533400"/>
            <a:ext cx="2009748" cy="2884807"/>
          </a:xfrm>
          <a:prstGeom prst="rect">
            <a:avLst/>
          </a:prstGeom>
          <a:noFill/>
        </p:spPr>
      </p:pic>
      <p:sp>
        <p:nvSpPr>
          <p:cNvPr id="6" name="Rectangle 5"/>
          <p:cNvSpPr/>
          <p:nvPr/>
        </p:nvSpPr>
        <p:spPr>
          <a:xfrm>
            <a:off x="228600" y="3810000"/>
            <a:ext cx="8686800" cy="2585323"/>
          </a:xfrm>
          <a:prstGeom prst="rect">
            <a:avLst/>
          </a:prstGeom>
        </p:spPr>
        <p:txBody>
          <a:bodyPr wrap="square">
            <a:spAutoFit/>
          </a:bodyPr>
          <a:lstStyle/>
          <a:p>
            <a:r>
              <a:rPr lang="en-US" b="1" dirty="0" smtClean="0"/>
              <a:t>Monuments in Laurel Hill Cemetery, from </a:t>
            </a:r>
            <a:r>
              <a:rPr lang="en-US" b="1" i="1" dirty="0" smtClean="0"/>
              <a:t>Guide to Laurel Hill Cemetery</a:t>
            </a:r>
            <a:r>
              <a:rPr lang="en-US" b="1" dirty="0" smtClean="0"/>
              <a:t> (1844). </a:t>
            </a:r>
            <a:endParaRPr lang="en-US" dirty="0" smtClean="0"/>
          </a:p>
          <a:p>
            <a:r>
              <a:rPr lang="en-US" dirty="0" smtClean="0"/>
              <a:t>Against the homogenizing spread of obelisks, Smith drew visitors’ attention to complex, custom-made designs shaped by history, biography, and sentiment. John </a:t>
            </a:r>
            <a:r>
              <a:rPr lang="en-US" dirty="0" err="1" smtClean="0"/>
              <a:t>Notman’s</a:t>
            </a:r>
            <a:r>
              <a:rPr lang="en-US" dirty="0" smtClean="0"/>
              <a:t> Gothic tomb for John A. Brown bespoke family cohesion. The Egyptian sarcophagus of Joseph Lewis (also by </a:t>
            </a:r>
            <a:r>
              <a:rPr lang="en-US" dirty="0" err="1" smtClean="0"/>
              <a:t>Notman</a:t>
            </a:r>
            <a:r>
              <a:rPr lang="en-US" dirty="0" smtClean="0"/>
              <a:t>) used a bas-relief of the Waterworks to recall the deceased’s role in that project. Scabbard and cannon announced Mercer as a war hero. And, near the end of the recommended tour route, visitors were told to look for “a stone cross, partially covered with vines, on a point of rock.” This scene exemplified the fusion of Christianity and nature worship that pervaded the cemetery as a whole. </a:t>
            </a:r>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descr="C:\Users\nscalessa.PHLLIBCO\Documents\LCP\PublicFiles\LCP Website\www.librarycompany.org\laurelhill\image\6-03.jpg"/>
          <p:cNvPicPr>
            <a:picLocks noChangeAspect="1" noChangeArrowheads="1"/>
          </p:cNvPicPr>
          <p:nvPr/>
        </p:nvPicPr>
        <p:blipFill>
          <a:blip r:embed="rId2" cstate="print"/>
          <a:srcRect/>
          <a:stretch>
            <a:fillRect/>
          </a:stretch>
        </p:blipFill>
        <p:spPr bwMode="auto">
          <a:xfrm>
            <a:off x="838200" y="457200"/>
            <a:ext cx="7620000" cy="3705225"/>
          </a:xfrm>
          <a:prstGeom prst="rect">
            <a:avLst/>
          </a:prstGeom>
          <a:noFill/>
        </p:spPr>
      </p:pic>
      <p:sp>
        <p:nvSpPr>
          <p:cNvPr id="3" name="Rectangle 2"/>
          <p:cNvSpPr/>
          <p:nvPr/>
        </p:nvSpPr>
        <p:spPr>
          <a:xfrm>
            <a:off x="531812" y="4478337"/>
            <a:ext cx="8001000" cy="1754326"/>
          </a:xfrm>
          <a:prstGeom prst="rect">
            <a:avLst/>
          </a:prstGeom>
        </p:spPr>
        <p:txBody>
          <a:bodyPr wrap="square">
            <a:spAutoFit/>
          </a:bodyPr>
          <a:lstStyle/>
          <a:p>
            <a:r>
              <a:rPr lang="en-US" b="1" dirty="0" smtClean="0"/>
              <a:t>John Moran, photographer. </a:t>
            </a:r>
            <a:r>
              <a:rPr lang="en-US" b="1" i="1" dirty="0" smtClean="0"/>
              <a:t>Warerooms of Baird's Monumental Works</a:t>
            </a:r>
            <a:r>
              <a:rPr lang="en-US" b="1" dirty="0" smtClean="0"/>
              <a:t> (ca. 1864). </a:t>
            </a:r>
            <a:r>
              <a:rPr lang="en-US" dirty="0" smtClean="0"/>
              <a:t/>
            </a:r>
            <a:br>
              <a:rPr lang="en-US" dirty="0" smtClean="0"/>
            </a:br>
            <a:endParaRPr lang="en-US" dirty="0" smtClean="0"/>
          </a:p>
          <a:p>
            <a:r>
              <a:rPr lang="en-US" dirty="0" smtClean="0"/>
              <a:t>John Baird ran the largest marble yard in Spring Garden and, perhaps, in the nation during the middle of the 19th century. His outfit made early use of steam saws and reputedly consumed 15,000 cubic feet of Italian marble a year. (See also Baird's broadside advertisement below).</a:t>
            </a:r>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3" name="Picture 3" descr="C:\Users\nscalessa.PHLLIBCO\Documents\LCP\PublicFiles\LCP Website\www.librarycompany.org\laurelhill\image\6-02.jpg"/>
          <p:cNvPicPr>
            <a:picLocks noChangeAspect="1" noChangeArrowheads="1"/>
          </p:cNvPicPr>
          <p:nvPr/>
        </p:nvPicPr>
        <p:blipFill>
          <a:blip r:embed="rId2" cstate="print"/>
          <a:srcRect/>
          <a:stretch>
            <a:fillRect/>
          </a:stretch>
        </p:blipFill>
        <p:spPr bwMode="auto">
          <a:xfrm>
            <a:off x="609600" y="533400"/>
            <a:ext cx="4714875" cy="5715000"/>
          </a:xfrm>
          <a:prstGeom prst="rect">
            <a:avLst/>
          </a:prstGeom>
          <a:noFill/>
        </p:spPr>
      </p:pic>
      <p:sp>
        <p:nvSpPr>
          <p:cNvPr id="4" name="Rectangle 3"/>
          <p:cNvSpPr/>
          <p:nvPr/>
        </p:nvSpPr>
        <p:spPr>
          <a:xfrm>
            <a:off x="5562600" y="533400"/>
            <a:ext cx="3200400" cy="5355312"/>
          </a:xfrm>
          <a:prstGeom prst="rect">
            <a:avLst/>
          </a:prstGeom>
        </p:spPr>
        <p:txBody>
          <a:bodyPr wrap="square">
            <a:spAutoFit/>
          </a:bodyPr>
          <a:lstStyle/>
          <a:p>
            <a:r>
              <a:rPr lang="en-US" b="1" dirty="0" smtClean="0"/>
              <a:t>John Jay Smith and Thomas </a:t>
            </a:r>
            <a:r>
              <a:rPr lang="en-US" b="1" dirty="0" err="1" smtClean="0"/>
              <a:t>Ustick</a:t>
            </a:r>
            <a:r>
              <a:rPr lang="en-US" b="1" dirty="0" smtClean="0"/>
              <a:t> Walter. </a:t>
            </a:r>
            <a:r>
              <a:rPr lang="en-US" b="1" i="1" dirty="0" smtClean="0"/>
              <a:t>A Guide to Workers in Metals and Stone</a:t>
            </a:r>
            <a:r>
              <a:rPr lang="en-US" b="1" dirty="0" smtClean="0"/>
              <a:t>. Philadelphia: Carey and Hart, 1846. </a:t>
            </a:r>
            <a:endParaRPr lang="en-US" dirty="0" smtClean="0"/>
          </a:p>
          <a:p>
            <a:r>
              <a:rPr lang="en-US" dirty="0" smtClean="0"/>
              <a:t>Smith handily recycled designs from Laurel Hill’s 1844 </a:t>
            </a:r>
            <a:r>
              <a:rPr lang="en-US" i="1" dirty="0" smtClean="0"/>
              <a:t>Guide</a:t>
            </a:r>
            <a:r>
              <a:rPr lang="en-US" dirty="0" smtClean="0"/>
              <a:t> in this cheaply printed pattern book. Most prominent are the tombs of Joseph Lewis (top) and Isaac Hull, both executed by the Struthers firm. Below them are monuments to William Birch and Oscar Douglas (second and third from left) designed by an architect – John M. Hamilton – who listed himself at the Struthers’ business address in the late 1840s.</a:t>
            </a:r>
            <a:endParaRPr lang="en-US"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C:\Users\nscalessa.PHLLIBCO\Documents\LCP\PublicFiles\LCP Website\www.librarycompany.org\laurelhill\image\6-01.jpg"/>
          <p:cNvPicPr>
            <a:picLocks noChangeAspect="1" noChangeArrowheads="1"/>
          </p:cNvPicPr>
          <p:nvPr/>
        </p:nvPicPr>
        <p:blipFill>
          <a:blip r:embed="rId2" cstate="print"/>
          <a:srcRect/>
          <a:stretch>
            <a:fillRect/>
          </a:stretch>
        </p:blipFill>
        <p:spPr bwMode="auto">
          <a:xfrm>
            <a:off x="609600" y="533400"/>
            <a:ext cx="4105276" cy="5715000"/>
          </a:xfrm>
          <a:prstGeom prst="rect">
            <a:avLst/>
          </a:prstGeom>
          <a:noFill/>
        </p:spPr>
      </p:pic>
      <p:sp>
        <p:nvSpPr>
          <p:cNvPr id="3" name="Rectangle 2"/>
          <p:cNvSpPr/>
          <p:nvPr/>
        </p:nvSpPr>
        <p:spPr>
          <a:xfrm>
            <a:off x="5105400" y="533400"/>
            <a:ext cx="3581400" cy="2585323"/>
          </a:xfrm>
          <a:prstGeom prst="rect">
            <a:avLst/>
          </a:prstGeom>
        </p:spPr>
        <p:txBody>
          <a:bodyPr wrap="square">
            <a:spAutoFit/>
          </a:bodyPr>
          <a:lstStyle/>
          <a:p>
            <a:r>
              <a:rPr lang="en-US" b="1" dirty="0" smtClean="0"/>
              <a:t>James E. </a:t>
            </a:r>
            <a:r>
              <a:rPr lang="en-US" b="1" dirty="0" err="1" smtClean="0"/>
              <a:t>McClees</a:t>
            </a:r>
            <a:r>
              <a:rPr lang="en-US" b="1" dirty="0" smtClean="0"/>
              <a:t>, photographer. </a:t>
            </a:r>
            <a:r>
              <a:rPr lang="en-US" b="1" i="1" dirty="0" smtClean="0"/>
              <a:t>J. Struthers &amp; Son Marble Yard</a:t>
            </a:r>
            <a:r>
              <a:rPr lang="en-US" b="1" dirty="0" smtClean="0"/>
              <a:t> (1858). Gift of John A. McAllister. </a:t>
            </a:r>
            <a:endParaRPr lang="en-US" dirty="0" smtClean="0"/>
          </a:p>
          <a:p>
            <a:r>
              <a:rPr lang="en-US" dirty="0" smtClean="0"/>
              <a:t>Using a jib crane, Struthers employees sent off marble blocks to be carved into monuments or dressed into building materials. John Struthers’ son, William, ran the 42-year-old concern by this time.</a:t>
            </a:r>
            <a:endParaRPr 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C:\Users\nscalessa.PHLLIBCO\Documents\LCP\PublicFiles\LCP Website\www.librarycompany.org\laurelhill\image\6-09.jpg"/>
          <p:cNvPicPr>
            <a:picLocks noChangeAspect="1" noChangeArrowheads="1"/>
          </p:cNvPicPr>
          <p:nvPr/>
        </p:nvPicPr>
        <p:blipFill>
          <a:blip r:embed="rId2" cstate="print"/>
          <a:srcRect/>
          <a:stretch>
            <a:fillRect/>
          </a:stretch>
        </p:blipFill>
        <p:spPr bwMode="auto">
          <a:xfrm>
            <a:off x="2057400" y="381000"/>
            <a:ext cx="5244466" cy="4018747"/>
          </a:xfrm>
          <a:prstGeom prst="rect">
            <a:avLst/>
          </a:prstGeom>
          <a:noFill/>
        </p:spPr>
      </p:pic>
      <p:sp>
        <p:nvSpPr>
          <p:cNvPr id="3" name="Rectangle 2"/>
          <p:cNvSpPr/>
          <p:nvPr/>
        </p:nvSpPr>
        <p:spPr>
          <a:xfrm>
            <a:off x="838200" y="4800600"/>
            <a:ext cx="7772400" cy="1477328"/>
          </a:xfrm>
          <a:prstGeom prst="rect">
            <a:avLst/>
          </a:prstGeom>
        </p:spPr>
        <p:txBody>
          <a:bodyPr wrap="square">
            <a:spAutoFit/>
          </a:bodyPr>
          <a:lstStyle/>
          <a:p>
            <a:r>
              <a:rPr lang="en-US" b="1" dirty="0" smtClean="0"/>
              <a:t>Robert F. Reynolds, artist. </a:t>
            </a:r>
            <a:r>
              <a:rPr lang="en-US" b="1" i="1" dirty="0" smtClean="0"/>
              <a:t>Robert Wood’s Railing, Architectural &amp; Ornamental Iron Works</a:t>
            </a:r>
            <a:r>
              <a:rPr lang="en-US" b="1" dirty="0" smtClean="0"/>
              <a:t>. Philadelphia: Wagner &amp; </a:t>
            </a:r>
            <a:r>
              <a:rPr lang="en-US" b="1" dirty="0" err="1" smtClean="0"/>
              <a:t>McGuigan</a:t>
            </a:r>
            <a:r>
              <a:rPr lang="en-US" b="1" dirty="0" smtClean="0"/>
              <a:t>, ca. 1851. </a:t>
            </a:r>
            <a:r>
              <a:rPr lang="en-US" dirty="0" smtClean="0"/>
              <a:t/>
            </a:r>
            <a:br>
              <a:rPr lang="en-US" dirty="0" smtClean="0"/>
            </a:br>
            <a:endParaRPr lang="en-US" dirty="0" smtClean="0"/>
          </a:p>
          <a:p>
            <a:r>
              <a:rPr lang="en-US" dirty="0" smtClean="0"/>
              <a:t>Wood’s firm supplied the most sculptural and ornate ironwork on Laurel Hill lots at mid-century. (See also broadside advertisements below). </a:t>
            </a:r>
            <a:endParaRPr lang="en-US"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descr="C:\Users\nscalessa.PHLLIBCO\Documents\LCP\PublicFiles\LCP Website\www.librarycompany.org\laurelhill\image\6-10.jpg"/>
          <p:cNvPicPr>
            <a:picLocks noChangeAspect="1" noChangeArrowheads="1"/>
          </p:cNvPicPr>
          <p:nvPr/>
        </p:nvPicPr>
        <p:blipFill>
          <a:blip r:embed="rId2" cstate="print"/>
          <a:srcRect/>
          <a:stretch>
            <a:fillRect/>
          </a:stretch>
        </p:blipFill>
        <p:spPr bwMode="auto">
          <a:xfrm>
            <a:off x="1905000" y="304800"/>
            <a:ext cx="5381625" cy="4769535"/>
          </a:xfrm>
          <a:prstGeom prst="rect">
            <a:avLst/>
          </a:prstGeom>
          <a:noFill/>
        </p:spPr>
      </p:pic>
      <p:sp>
        <p:nvSpPr>
          <p:cNvPr id="3" name="Rectangle 2"/>
          <p:cNvSpPr/>
          <p:nvPr/>
        </p:nvSpPr>
        <p:spPr>
          <a:xfrm>
            <a:off x="457200" y="5410200"/>
            <a:ext cx="8229600" cy="923330"/>
          </a:xfrm>
          <a:prstGeom prst="rect">
            <a:avLst/>
          </a:prstGeom>
        </p:spPr>
        <p:txBody>
          <a:bodyPr wrap="square">
            <a:spAutoFit/>
          </a:bodyPr>
          <a:lstStyle/>
          <a:p>
            <a:r>
              <a:rPr lang="en-US" b="1" dirty="0" smtClean="0"/>
              <a:t>W. H. Reese, lithographer. </a:t>
            </a:r>
            <a:r>
              <a:rPr lang="en-US" b="1" i="1" dirty="0" smtClean="0"/>
              <a:t>H. S. </a:t>
            </a:r>
            <a:r>
              <a:rPr lang="en-US" b="1" i="1" dirty="0" err="1" smtClean="0"/>
              <a:t>Tarr’s</a:t>
            </a:r>
            <a:r>
              <a:rPr lang="en-US" b="1" i="1" dirty="0" smtClean="0"/>
              <a:t> Marble Yard</a:t>
            </a:r>
            <a:r>
              <a:rPr lang="en-US" b="1" dirty="0" smtClean="0"/>
              <a:t>. Philadelphia, ca. 1858. </a:t>
            </a:r>
            <a:endParaRPr lang="en-US" dirty="0" smtClean="0"/>
          </a:p>
          <a:p>
            <a:r>
              <a:rPr lang="en-US" dirty="0" err="1" smtClean="0"/>
              <a:t>Tarr’s</a:t>
            </a:r>
            <a:r>
              <a:rPr lang="en-US" dirty="0" smtClean="0"/>
              <a:t> list of references includes architect and Laurel Hill friend Thomas U. Walter as well as cemetery manager Frederick Brown.</a:t>
            </a:r>
            <a:endParaRPr lang="en-US"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C:\Users\nscalessa.PHLLIBCO\Documents\LCP\PublicFiles\LCP Website\www.librarycompany.org\laurelhill\image\11-02.jpg"/>
          <p:cNvPicPr>
            <a:picLocks noChangeAspect="1" noChangeArrowheads="1"/>
          </p:cNvPicPr>
          <p:nvPr/>
        </p:nvPicPr>
        <p:blipFill>
          <a:blip r:embed="rId2" cstate="print"/>
          <a:srcRect/>
          <a:stretch>
            <a:fillRect/>
          </a:stretch>
        </p:blipFill>
        <p:spPr bwMode="auto">
          <a:xfrm>
            <a:off x="533400" y="533400"/>
            <a:ext cx="4410075" cy="5715000"/>
          </a:xfrm>
          <a:prstGeom prst="rect">
            <a:avLst/>
          </a:prstGeom>
          <a:noFill/>
        </p:spPr>
      </p:pic>
      <p:sp>
        <p:nvSpPr>
          <p:cNvPr id="3" name="Rectangle 2"/>
          <p:cNvSpPr/>
          <p:nvPr/>
        </p:nvSpPr>
        <p:spPr>
          <a:xfrm>
            <a:off x="5334000" y="1219200"/>
            <a:ext cx="3352800" cy="923330"/>
          </a:xfrm>
          <a:prstGeom prst="rect">
            <a:avLst/>
          </a:prstGeom>
        </p:spPr>
        <p:txBody>
          <a:bodyPr wrap="square">
            <a:spAutoFit/>
          </a:bodyPr>
          <a:lstStyle/>
          <a:p>
            <a:r>
              <a:rPr lang="en-US" b="1" dirty="0" smtClean="0"/>
              <a:t>W.H. </a:t>
            </a:r>
            <a:r>
              <a:rPr lang="en-US" b="1" dirty="0" err="1" smtClean="0"/>
              <a:t>Rease</a:t>
            </a:r>
            <a:r>
              <a:rPr lang="en-US" b="1" dirty="0" smtClean="0"/>
              <a:t>, lithographer.  </a:t>
            </a:r>
            <a:r>
              <a:rPr lang="en-US" b="1" i="1" dirty="0" smtClean="0"/>
              <a:t>Robert Wood's Steam Iron Railing Works</a:t>
            </a:r>
            <a:r>
              <a:rPr lang="en-US" b="1" dirty="0" smtClean="0"/>
              <a:t>. Philadelphia, 1847.</a:t>
            </a:r>
            <a:endParaRPr lang="en-US"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C:\Users\nscalessa.PHLLIBCO\Documents\LCP\PublicFiles\LCP Website\www.librarycompany.org\laurelhill\image\6-13.jpg"/>
          <p:cNvPicPr>
            <a:picLocks noChangeAspect="1" noChangeArrowheads="1"/>
          </p:cNvPicPr>
          <p:nvPr/>
        </p:nvPicPr>
        <p:blipFill>
          <a:blip r:embed="rId2" cstate="print"/>
          <a:srcRect/>
          <a:stretch>
            <a:fillRect/>
          </a:stretch>
        </p:blipFill>
        <p:spPr bwMode="auto">
          <a:xfrm>
            <a:off x="1295400" y="381000"/>
            <a:ext cx="6553200" cy="4983421"/>
          </a:xfrm>
          <a:prstGeom prst="rect">
            <a:avLst/>
          </a:prstGeom>
          <a:noFill/>
        </p:spPr>
      </p:pic>
      <p:sp>
        <p:nvSpPr>
          <p:cNvPr id="3" name="Rectangle 2"/>
          <p:cNvSpPr/>
          <p:nvPr/>
        </p:nvSpPr>
        <p:spPr>
          <a:xfrm>
            <a:off x="1295400" y="5562600"/>
            <a:ext cx="6553200" cy="646331"/>
          </a:xfrm>
          <a:prstGeom prst="rect">
            <a:avLst/>
          </a:prstGeom>
        </p:spPr>
        <p:txBody>
          <a:bodyPr wrap="square">
            <a:spAutoFit/>
          </a:bodyPr>
          <a:lstStyle/>
          <a:p>
            <a:r>
              <a:rPr lang="en-US" b="1" dirty="0" smtClean="0"/>
              <a:t>W. H. </a:t>
            </a:r>
            <a:r>
              <a:rPr lang="en-US" b="1" dirty="0" err="1" smtClean="0"/>
              <a:t>Rease</a:t>
            </a:r>
            <a:r>
              <a:rPr lang="en-US" b="1" dirty="0" smtClean="0"/>
              <a:t>, lithographer. </a:t>
            </a:r>
            <a:r>
              <a:rPr lang="en-US" b="1" i="1" dirty="0" smtClean="0"/>
              <a:t>P. R. Schuyler, Furnishing Undertaker</a:t>
            </a:r>
            <a:r>
              <a:rPr lang="en-US" b="1" dirty="0" smtClean="0"/>
              <a:t>. Philadelphia: F. </a:t>
            </a:r>
            <a:r>
              <a:rPr lang="en-US" b="1" dirty="0" err="1" smtClean="0"/>
              <a:t>Kuhl</a:t>
            </a:r>
            <a:r>
              <a:rPr lang="en-US" b="1" dirty="0" smtClean="0"/>
              <a:t>, ca. 1848.</a:t>
            </a:r>
            <a:endParaRPr lang="en-US"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C:\Users\nscalessa.PHLLIBCO\Documents\LCP\PublicFiles\LCP Website\www.librarycompany.org\laurelhill\image\6-14.jpg"/>
          <p:cNvPicPr>
            <a:picLocks noChangeAspect="1" noChangeArrowheads="1"/>
          </p:cNvPicPr>
          <p:nvPr/>
        </p:nvPicPr>
        <p:blipFill>
          <a:blip r:embed="rId2" cstate="print"/>
          <a:srcRect/>
          <a:stretch>
            <a:fillRect/>
          </a:stretch>
        </p:blipFill>
        <p:spPr bwMode="auto">
          <a:xfrm>
            <a:off x="838200" y="457200"/>
            <a:ext cx="4724401" cy="5715000"/>
          </a:xfrm>
          <a:prstGeom prst="rect">
            <a:avLst/>
          </a:prstGeom>
          <a:noFill/>
        </p:spPr>
      </p:pic>
      <p:sp>
        <p:nvSpPr>
          <p:cNvPr id="3" name="Rectangle 2"/>
          <p:cNvSpPr/>
          <p:nvPr/>
        </p:nvSpPr>
        <p:spPr>
          <a:xfrm>
            <a:off x="5791200" y="457200"/>
            <a:ext cx="2743200" cy="3416320"/>
          </a:xfrm>
          <a:prstGeom prst="rect">
            <a:avLst/>
          </a:prstGeom>
        </p:spPr>
        <p:txBody>
          <a:bodyPr wrap="square">
            <a:spAutoFit/>
          </a:bodyPr>
          <a:lstStyle/>
          <a:p>
            <a:r>
              <a:rPr lang="en-US" b="1" dirty="0" smtClean="0"/>
              <a:t>W. H. </a:t>
            </a:r>
            <a:r>
              <a:rPr lang="en-US" b="1" dirty="0" err="1" smtClean="0"/>
              <a:t>Rease</a:t>
            </a:r>
            <a:r>
              <a:rPr lang="en-US" b="1" dirty="0" smtClean="0"/>
              <a:t>, lithographer. </a:t>
            </a:r>
            <a:r>
              <a:rPr lang="en-US" b="1" i="1" dirty="0" smtClean="0"/>
              <a:t>N. </a:t>
            </a:r>
            <a:r>
              <a:rPr lang="en-US" b="1" i="1" dirty="0" err="1" smtClean="0"/>
              <a:t>Helverson</a:t>
            </a:r>
            <a:r>
              <a:rPr lang="en-US" b="1" i="1" dirty="0" smtClean="0"/>
              <a:t> Undertaker</a:t>
            </a:r>
            <a:r>
              <a:rPr lang="en-US" b="1" dirty="0" smtClean="0"/>
              <a:t>. Philadelphia: Wagner &amp; </a:t>
            </a:r>
            <a:r>
              <a:rPr lang="en-US" b="1" dirty="0" err="1" smtClean="0"/>
              <a:t>McGuigan</a:t>
            </a:r>
            <a:r>
              <a:rPr lang="en-US" b="1" dirty="0" smtClean="0"/>
              <a:t>, 1846.</a:t>
            </a:r>
            <a:endParaRPr lang="en-US" dirty="0" smtClean="0"/>
          </a:p>
          <a:p>
            <a:r>
              <a:rPr lang="en-US" dirty="0" smtClean="0"/>
              <a:t>Unlike the up-market Schuyler, </a:t>
            </a:r>
            <a:r>
              <a:rPr lang="en-US" dirty="0" err="1" smtClean="0"/>
              <a:t>Helverson</a:t>
            </a:r>
            <a:r>
              <a:rPr lang="en-US" dirty="0" smtClean="0"/>
              <a:t> specialized in ready-made coffins. Most but not all of Laurel Hill’s customers would have considered such discount goods beneath them. </a:t>
            </a:r>
            <a:endParaRPr lang="en-US"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descr="C:\Users\nscalessa.PHLLIBCO\Documents\LCP\PublicFiles\LCP Website\www.librarycompany.org\laurelhill\image\6-15.jpg"/>
          <p:cNvPicPr>
            <a:picLocks noChangeAspect="1" noChangeArrowheads="1"/>
          </p:cNvPicPr>
          <p:nvPr/>
        </p:nvPicPr>
        <p:blipFill>
          <a:blip r:embed="rId2" cstate="print"/>
          <a:srcRect/>
          <a:stretch>
            <a:fillRect/>
          </a:stretch>
        </p:blipFill>
        <p:spPr bwMode="auto">
          <a:xfrm>
            <a:off x="2133600" y="533400"/>
            <a:ext cx="4829175" cy="4344085"/>
          </a:xfrm>
          <a:prstGeom prst="rect">
            <a:avLst/>
          </a:prstGeom>
          <a:noFill/>
        </p:spPr>
      </p:pic>
      <p:sp>
        <p:nvSpPr>
          <p:cNvPr id="3" name="Rectangle 2"/>
          <p:cNvSpPr/>
          <p:nvPr/>
        </p:nvSpPr>
        <p:spPr>
          <a:xfrm>
            <a:off x="1371600" y="5105400"/>
            <a:ext cx="6553200" cy="1200329"/>
          </a:xfrm>
          <a:prstGeom prst="rect">
            <a:avLst/>
          </a:prstGeom>
        </p:spPr>
        <p:txBody>
          <a:bodyPr wrap="square">
            <a:spAutoFit/>
          </a:bodyPr>
          <a:lstStyle/>
          <a:p>
            <a:r>
              <a:rPr lang="en-US" b="1" dirty="0" smtClean="0"/>
              <a:t>Alfred M. </a:t>
            </a:r>
            <a:r>
              <a:rPr lang="en-US" b="1" dirty="0" err="1" smtClean="0"/>
              <a:t>Hoffy</a:t>
            </a:r>
            <a:r>
              <a:rPr lang="en-US" b="1" dirty="0" smtClean="0"/>
              <a:t>, lithographer. </a:t>
            </a:r>
            <a:r>
              <a:rPr lang="en-US" b="1" i="1" dirty="0" smtClean="0"/>
              <a:t>View of Robert </a:t>
            </a:r>
            <a:r>
              <a:rPr lang="en-US" b="1" i="1" dirty="0" err="1" smtClean="0"/>
              <a:t>Buist’s</a:t>
            </a:r>
            <a:r>
              <a:rPr lang="en-US" b="1" i="1" dirty="0" smtClean="0"/>
              <a:t> City Nursery &amp; Greenhouses</a:t>
            </a:r>
            <a:r>
              <a:rPr lang="en-US" b="1" dirty="0" smtClean="0"/>
              <a:t>. Philadelphia: Wagner &amp; </a:t>
            </a:r>
            <a:r>
              <a:rPr lang="en-US" b="1" dirty="0" err="1" smtClean="0"/>
              <a:t>McGuigan</a:t>
            </a:r>
            <a:r>
              <a:rPr lang="en-US" b="1" dirty="0" smtClean="0"/>
              <a:t>, 1846.</a:t>
            </a:r>
            <a:endParaRPr lang="en-US" dirty="0" smtClean="0"/>
          </a:p>
          <a:p>
            <a:r>
              <a:rPr lang="en-US" dirty="0" smtClean="0"/>
              <a:t>Nationally known nurseryman Robert </a:t>
            </a:r>
            <a:r>
              <a:rPr lang="en-US" dirty="0" err="1" smtClean="0"/>
              <a:t>Buist</a:t>
            </a:r>
            <a:r>
              <a:rPr lang="en-US" dirty="0" smtClean="0"/>
              <a:t> sold plants to Laurel Hill’s managers and customers.</a:t>
            </a:r>
            <a:endParaRPr lang="en-US"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C:\Users\nscalessa.PHLLIBCO\Documents\LCP\PublicFiles\LCP Website\www.librarycompany.org\laurelhill\image\7-01.jpg"/>
          <p:cNvPicPr>
            <a:picLocks noChangeAspect="1" noChangeArrowheads="1"/>
          </p:cNvPicPr>
          <p:nvPr/>
        </p:nvPicPr>
        <p:blipFill>
          <a:blip r:embed="rId2" cstate="print"/>
          <a:srcRect/>
          <a:stretch>
            <a:fillRect/>
          </a:stretch>
        </p:blipFill>
        <p:spPr bwMode="auto">
          <a:xfrm>
            <a:off x="609600" y="457200"/>
            <a:ext cx="3733800" cy="5715001"/>
          </a:xfrm>
          <a:prstGeom prst="rect">
            <a:avLst/>
          </a:prstGeom>
          <a:noFill/>
        </p:spPr>
      </p:pic>
      <p:sp>
        <p:nvSpPr>
          <p:cNvPr id="3" name="Rectangle 2"/>
          <p:cNvSpPr/>
          <p:nvPr/>
        </p:nvSpPr>
        <p:spPr>
          <a:xfrm>
            <a:off x="4572000" y="990600"/>
            <a:ext cx="4038600" cy="923330"/>
          </a:xfrm>
          <a:prstGeom prst="rect">
            <a:avLst/>
          </a:prstGeom>
        </p:spPr>
        <p:txBody>
          <a:bodyPr wrap="square">
            <a:spAutoFit/>
          </a:bodyPr>
          <a:lstStyle/>
          <a:p>
            <a:r>
              <a:rPr lang="en-US" b="1" i="1" dirty="0" smtClean="0"/>
              <a:t>The Charter, By-laws and Regulations of the Woodlands Cemetery Company</a:t>
            </a:r>
            <a:r>
              <a:rPr lang="en-US" b="1" dirty="0" smtClean="0"/>
              <a:t>. Philadelphia: James B. Chandler, 1857.</a:t>
            </a:r>
            <a:endParaRPr lang="en-US"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descr="C:\Users\nscalessa.PHLLIBCO\Documents\LCP\PublicFiles\LCP Website\www.librarycompany.org\laurelhill\image\7-02.jpg"/>
          <p:cNvPicPr>
            <a:picLocks noChangeAspect="1" noChangeArrowheads="1"/>
          </p:cNvPicPr>
          <p:nvPr/>
        </p:nvPicPr>
        <p:blipFill>
          <a:blip r:embed="rId2" cstate="print"/>
          <a:srcRect/>
          <a:stretch>
            <a:fillRect/>
          </a:stretch>
        </p:blipFill>
        <p:spPr bwMode="auto">
          <a:xfrm>
            <a:off x="1600200" y="381000"/>
            <a:ext cx="5871804" cy="4191000"/>
          </a:xfrm>
          <a:prstGeom prst="rect">
            <a:avLst/>
          </a:prstGeom>
          <a:noFill/>
        </p:spPr>
      </p:pic>
      <p:sp>
        <p:nvSpPr>
          <p:cNvPr id="3" name="Rectangle 2"/>
          <p:cNvSpPr/>
          <p:nvPr/>
        </p:nvSpPr>
        <p:spPr>
          <a:xfrm>
            <a:off x="914400" y="4953000"/>
            <a:ext cx="7620000" cy="1754326"/>
          </a:xfrm>
          <a:prstGeom prst="rect">
            <a:avLst/>
          </a:prstGeom>
        </p:spPr>
        <p:txBody>
          <a:bodyPr wrap="square">
            <a:spAutoFit/>
          </a:bodyPr>
          <a:lstStyle/>
          <a:p>
            <a:r>
              <a:rPr lang="en-US" b="1" dirty="0" smtClean="0"/>
              <a:t>James E. </a:t>
            </a:r>
            <a:r>
              <a:rPr lang="en-US" b="1" dirty="0" err="1" smtClean="0"/>
              <a:t>McClees</a:t>
            </a:r>
            <a:r>
              <a:rPr lang="en-US" b="1" dirty="0" smtClean="0"/>
              <a:t>, photographer. </a:t>
            </a:r>
            <a:r>
              <a:rPr lang="en-US" b="1" i="1" dirty="0" smtClean="0"/>
              <a:t>Entrance to Woodlands Cemetery</a:t>
            </a:r>
            <a:r>
              <a:rPr lang="en-US" b="1" dirty="0" smtClean="0"/>
              <a:t> (1858).</a:t>
            </a:r>
            <a:endParaRPr lang="en-US" dirty="0" smtClean="0"/>
          </a:p>
          <a:p>
            <a:r>
              <a:rPr lang="en-US" dirty="0" smtClean="0"/>
              <a:t>Re-purposing the estate of William Hamilton, Woodlands Cemetery was Laurel Hill’s most direct imitator and competitor. Surveyor Philip M. Price was one of its designers and founders. Architect John McArthur Jr., who had conceived South Laurel Hill’s entrance, performed the same service at Woodlands in the late 1850s.</a:t>
            </a:r>
            <a:endParaRPr lang="en-US"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descr="C:\Users\nscalessa.PHLLIBCO\Documents\LCP\PublicFiles\LCP Website\www.librarycompany.org\laurelhill\image\7-03.jpg"/>
          <p:cNvPicPr>
            <a:picLocks noChangeAspect="1" noChangeArrowheads="1"/>
          </p:cNvPicPr>
          <p:nvPr/>
        </p:nvPicPr>
        <p:blipFill>
          <a:blip r:embed="rId2" cstate="print"/>
          <a:srcRect/>
          <a:stretch>
            <a:fillRect/>
          </a:stretch>
        </p:blipFill>
        <p:spPr bwMode="auto">
          <a:xfrm>
            <a:off x="609600" y="457200"/>
            <a:ext cx="3648075" cy="5715001"/>
          </a:xfrm>
          <a:prstGeom prst="rect">
            <a:avLst/>
          </a:prstGeom>
          <a:noFill/>
        </p:spPr>
      </p:pic>
      <p:sp>
        <p:nvSpPr>
          <p:cNvPr id="3" name="Rectangle 2"/>
          <p:cNvSpPr/>
          <p:nvPr/>
        </p:nvSpPr>
        <p:spPr>
          <a:xfrm>
            <a:off x="4876800" y="609600"/>
            <a:ext cx="3200400" cy="3416320"/>
          </a:xfrm>
          <a:prstGeom prst="rect">
            <a:avLst/>
          </a:prstGeom>
        </p:spPr>
        <p:txBody>
          <a:bodyPr wrap="square">
            <a:spAutoFit/>
          </a:bodyPr>
          <a:lstStyle/>
          <a:p>
            <a:r>
              <a:rPr lang="en-US" b="1" i="1" dirty="0" smtClean="0"/>
              <a:t>Regulations of the Mount Vernon Cemetery Company</a:t>
            </a:r>
            <a:r>
              <a:rPr lang="en-US" b="1" dirty="0" smtClean="0"/>
              <a:t>. Philadelphia: T. K. and P. G. Collins, 1856.</a:t>
            </a:r>
            <a:r>
              <a:rPr lang="en-US" dirty="0" smtClean="0"/>
              <a:t/>
            </a:r>
            <a:br>
              <a:rPr lang="en-US" dirty="0" smtClean="0"/>
            </a:br>
            <a:endParaRPr lang="en-US" dirty="0" smtClean="0"/>
          </a:p>
          <a:p>
            <a:r>
              <a:rPr lang="en-US" dirty="0" smtClean="0"/>
              <a:t>The drift of people with business ties to Laurel Hill continued at Mount Vernon. John </a:t>
            </a:r>
            <a:r>
              <a:rPr lang="en-US" dirty="0" err="1" smtClean="0"/>
              <a:t>Notman</a:t>
            </a:r>
            <a:r>
              <a:rPr lang="en-US" dirty="0" smtClean="0"/>
              <a:t> designed the fanciful marble entrance and </a:t>
            </a:r>
            <a:r>
              <a:rPr lang="en-US" dirty="0" err="1" smtClean="0"/>
              <a:t>plantsman</a:t>
            </a:r>
            <a:r>
              <a:rPr lang="en-US" dirty="0" smtClean="0"/>
              <a:t> Robert </a:t>
            </a:r>
            <a:r>
              <a:rPr lang="en-US" dirty="0" err="1" smtClean="0"/>
              <a:t>Buist</a:t>
            </a:r>
            <a:r>
              <a:rPr lang="en-US" dirty="0" smtClean="0"/>
              <a:t> was the treasurer.</a:t>
            </a:r>
            <a:endParaRPr lang="en-US"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descr="C:\Users\nscalessa.PHLLIBCO\Documents\LCP\PublicFiles\LCP Website\www.librarycompany.org\laurelhill\image\7-12.jpg"/>
          <p:cNvPicPr>
            <a:picLocks noChangeAspect="1" noChangeArrowheads="1"/>
          </p:cNvPicPr>
          <p:nvPr/>
        </p:nvPicPr>
        <p:blipFill>
          <a:blip r:embed="rId2" cstate="print"/>
          <a:srcRect/>
          <a:stretch>
            <a:fillRect/>
          </a:stretch>
        </p:blipFill>
        <p:spPr bwMode="auto">
          <a:xfrm>
            <a:off x="381000" y="533400"/>
            <a:ext cx="6029326" cy="5715000"/>
          </a:xfrm>
          <a:prstGeom prst="rect">
            <a:avLst/>
          </a:prstGeom>
          <a:noFill/>
        </p:spPr>
      </p:pic>
      <p:sp>
        <p:nvSpPr>
          <p:cNvPr id="3" name="Rectangle 2"/>
          <p:cNvSpPr/>
          <p:nvPr/>
        </p:nvSpPr>
        <p:spPr>
          <a:xfrm>
            <a:off x="6553200" y="533400"/>
            <a:ext cx="2362200" cy="5078313"/>
          </a:xfrm>
          <a:prstGeom prst="rect">
            <a:avLst/>
          </a:prstGeom>
        </p:spPr>
        <p:txBody>
          <a:bodyPr wrap="square">
            <a:spAutoFit/>
          </a:bodyPr>
          <a:lstStyle/>
          <a:p>
            <a:r>
              <a:rPr lang="en-US" b="1" dirty="0" smtClean="0"/>
              <a:t>Plan for Mount Vernon Cemetery in </a:t>
            </a:r>
            <a:r>
              <a:rPr lang="en-US" b="1" i="1" dirty="0" smtClean="0"/>
              <a:t>Regulations of the Mount Vernon Cemetery Company</a:t>
            </a:r>
            <a:r>
              <a:rPr lang="en-US" b="1" dirty="0" smtClean="0"/>
              <a:t> (1856). </a:t>
            </a:r>
            <a:r>
              <a:rPr lang="en-US" dirty="0" smtClean="0"/>
              <a:t/>
            </a:r>
            <a:br>
              <a:rPr lang="en-US" dirty="0" smtClean="0"/>
            </a:br>
            <a:endParaRPr lang="en-US" dirty="0" smtClean="0"/>
          </a:p>
          <a:p>
            <a:r>
              <a:rPr lang="en-US" dirty="0" smtClean="0"/>
              <a:t>The plan of Mount Vernon Cemetery bore more than a passing resemblance to nearby Laurel Hill’s. Surveyor Griffith M. Hopkins was working at South Laurel Hill in the same period. He would later lay out Central and West Laurel Hills.</a:t>
            </a:r>
            <a:endParaRPr lang="en-US"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C:\Users\nscalessa.PHLLIBCO\Documents\LCP\PublicFiles\LCP Website\www.librarycompany.org\laurelhill\image\7-04photocrop.jpg"/>
          <p:cNvPicPr>
            <a:picLocks noChangeAspect="1" noChangeArrowheads="1"/>
          </p:cNvPicPr>
          <p:nvPr/>
        </p:nvPicPr>
        <p:blipFill>
          <a:blip r:embed="rId2" cstate="print"/>
          <a:srcRect/>
          <a:stretch>
            <a:fillRect/>
          </a:stretch>
        </p:blipFill>
        <p:spPr bwMode="auto">
          <a:xfrm>
            <a:off x="533400" y="533400"/>
            <a:ext cx="3629025" cy="5715001"/>
          </a:xfrm>
          <a:prstGeom prst="rect">
            <a:avLst/>
          </a:prstGeom>
          <a:noFill/>
        </p:spPr>
      </p:pic>
      <p:sp>
        <p:nvSpPr>
          <p:cNvPr id="3" name="Rectangle 2"/>
          <p:cNvSpPr/>
          <p:nvPr/>
        </p:nvSpPr>
        <p:spPr>
          <a:xfrm>
            <a:off x="4419600" y="533400"/>
            <a:ext cx="4267200" cy="3970318"/>
          </a:xfrm>
          <a:prstGeom prst="rect">
            <a:avLst/>
          </a:prstGeom>
        </p:spPr>
        <p:txBody>
          <a:bodyPr wrap="square">
            <a:spAutoFit/>
          </a:bodyPr>
          <a:lstStyle/>
          <a:p>
            <a:r>
              <a:rPr lang="en-US" b="1" i="1" dirty="0" smtClean="0"/>
              <a:t>Rules and Regulations, and Description of West Laurel Hill Cemetery</a:t>
            </a:r>
            <a:r>
              <a:rPr lang="en-US" b="1" dirty="0" smtClean="0"/>
              <a:t>. Philadelphia, 1882.</a:t>
            </a:r>
            <a:endParaRPr lang="en-US" dirty="0" smtClean="0"/>
          </a:p>
          <a:p>
            <a:r>
              <a:rPr lang="en-US" dirty="0" smtClean="0"/>
              <a:t>The extension of Fairmount Park in the late 1860s ended managers’ hopes of expanding the original Laurel Hill Cemetery. By then, however, John Jay Smith knew the formula: establish another cemetery of the same name. West Laurel Hill took shape on the opposite side of the Schuylkill beginning in 1869. It benefitted both from associating with the older institution (to the annoyance of other managers there) and from novel access by steam train.</a:t>
            </a:r>
            <a:endParaRPr lang="en-US"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descr="C:\Users\nscalessa.PHLLIBCO\Documents\LCP\PublicFiles\LCP Website\www.librarycompany.org\laurelhill\image\7-05Smith.jpg"/>
          <p:cNvPicPr>
            <a:picLocks noChangeAspect="1" noChangeArrowheads="1"/>
          </p:cNvPicPr>
          <p:nvPr/>
        </p:nvPicPr>
        <p:blipFill>
          <a:blip r:embed="rId2" cstate="print"/>
          <a:srcRect/>
          <a:stretch>
            <a:fillRect/>
          </a:stretch>
        </p:blipFill>
        <p:spPr bwMode="auto">
          <a:xfrm>
            <a:off x="457200" y="457200"/>
            <a:ext cx="4953000" cy="5715001"/>
          </a:xfrm>
          <a:prstGeom prst="rect">
            <a:avLst/>
          </a:prstGeom>
          <a:noFill/>
        </p:spPr>
      </p:pic>
      <p:sp>
        <p:nvSpPr>
          <p:cNvPr id="3" name="Rectangle 2"/>
          <p:cNvSpPr/>
          <p:nvPr/>
        </p:nvSpPr>
        <p:spPr>
          <a:xfrm>
            <a:off x="5562600" y="381000"/>
            <a:ext cx="3276600" cy="6186309"/>
          </a:xfrm>
          <a:prstGeom prst="rect">
            <a:avLst/>
          </a:prstGeom>
        </p:spPr>
        <p:txBody>
          <a:bodyPr wrap="square">
            <a:spAutoFit/>
          </a:bodyPr>
          <a:lstStyle/>
          <a:p>
            <a:r>
              <a:rPr lang="en-US" b="1" dirty="0" smtClean="0"/>
              <a:t>Map of West Laurel Hill Cemetery, from </a:t>
            </a:r>
            <a:r>
              <a:rPr lang="en-US" b="1" i="1" dirty="0" smtClean="0"/>
              <a:t>Atlas of the County of Montgomery and the State of Pennsylvania</a:t>
            </a:r>
            <a:r>
              <a:rPr lang="en-US" b="1" dirty="0" smtClean="0"/>
              <a:t>. Philadelphia: Griffith Morgan Hopkins, 1871. The Burlington Smiths.</a:t>
            </a:r>
            <a:endParaRPr lang="en-US" dirty="0" smtClean="0"/>
          </a:p>
          <a:p>
            <a:r>
              <a:rPr lang="en-US" dirty="0" smtClean="0"/>
              <a:t>West Laurel Hill’s design looked forward and backward. Laid out to handle “funerals by rail,” the site received the gently curving drives, circular islands, and rolling expanses that characterized post-bellum “landscape lawn” cemeteries. But the earliest sections resembled Central Laurel Hill (surveyor-cartographer Griffith M. Hopkins was the link). And sections not named for elite suburbs nodded instead to famous Schuylkill River villas.</a:t>
            </a:r>
            <a:endParaRPr lang="en-US"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descr="C:\Users\nscalessa.PHLLIBCO\Documents\LCP\PublicFiles\LCP Website\www.librarycompany.org\laurelhill\image\7-14LHC.jpg"/>
          <p:cNvPicPr>
            <a:picLocks noChangeAspect="1" noChangeArrowheads="1"/>
          </p:cNvPicPr>
          <p:nvPr/>
        </p:nvPicPr>
        <p:blipFill>
          <a:blip r:embed="rId2" cstate="print"/>
          <a:srcRect/>
          <a:stretch>
            <a:fillRect/>
          </a:stretch>
        </p:blipFill>
        <p:spPr bwMode="auto">
          <a:xfrm>
            <a:off x="304800" y="533400"/>
            <a:ext cx="8510087" cy="3733800"/>
          </a:xfrm>
          <a:prstGeom prst="rect">
            <a:avLst/>
          </a:prstGeom>
          <a:noFill/>
        </p:spPr>
      </p:pic>
      <p:sp>
        <p:nvSpPr>
          <p:cNvPr id="3" name="Rectangle 2"/>
          <p:cNvSpPr/>
          <p:nvPr/>
        </p:nvSpPr>
        <p:spPr>
          <a:xfrm>
            <a:off x="304800" y="4800600"/>
            <a:ext cx="8534400" cy="1477328"/>
          </a:xfrm>
          <a:prstGeom prst="rect">
            <a:avLst/>
          </a:prstGeom>
        </p:spPr>
        <p:txBody>
          <a:bodyPr wrap="square">
            <a:spAutoFit/>
          </a:bodyPr>
          <a:lstStyle/>
          <a:p>
            <a:r>
              <a:rPr lang="en-US" b="1" dirty="0" smtClean="0"/>
              <a:t>Aero Service Corp. </a:t>
            </a:r>
            <a:r>
              <a:rPr lang="en-US" b="1" i="1" dirty="0" smtClean="0"/>
              <a:t>Aerial View of North and Central Laurel Hill Cemetery </a:t>
            </a:r>
            <a:r>
              <a:rPr lang="en-US" b="1" dirty="0" smtClean="0"/>
              <a:t>(ca. 1927). Laurel Hill Cemetery.</a:t>
            </a:r>
            <a:endParaRPr lang="en-US" dirty="0" smtClean="0"/>
          </a:p>
          <a:p>
            <a:r>
              <a:rPr lang="en-US" dirty="0" smtClean="0"/>
              <a:t>Using technology developed to plan WWI bombing raids, these panoramic aerial views show how built-up Laurel Hill had become by the onset of the Great Depression. As foliage decreased, gridded paths and lot divisions became more apparent.</a:t>
            </a:r>
            <a:endParaRPr lang="en-US"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descr="C:\Users\nscalessa.PHLLIBCO\Documents\LCP\PublicFiles\LCP Website\www.librarycompany.org\laurelhill\image\7-16LHC.jpg"/>
          <p:cNvPicPr>
            <a:picLocks noChangeAspect="1" noChangeArrowheads="1"/>
          </p:cNvPicPr>
          <p:nvPr/>
        </p:nvPicPr>
        <p:blipFill>
          <a:blip r:embed="rId2" cstate="print"/>
          <a:srcRect/>
          <a:stretch>
            <a:fillRect/>
          </a:stretch>
        </p:blipFill>
        <p:spPr bwMode="auto">
          <a:xfrm>
            <a:off x="2057400" y="228600"/>
            <a:ext cx="5184648" cy="4198096"/>
          </a:xfrm>
          <a:prstGeom prst="rect">
            <a:avLst/>
          </a:prstGeom>
          <a:noFill/>
        </p:spPr>
      </p:pic>
      <p:sp>
        <p:nvSpPr>
          <p:cNvPr id="3" name="Rectangle 2"/>
          <p:cNvSpPr/>
          <p:nvPr/>
        </p:nvSpPr>
        <p:spPr>
          <a:xfrm>
            <a:off x="381000" y="4648200"/>
            <a:ext cx="8534400" cy="2031325"/>
          </a:xfrm>
          <a:prstGeom prst="rect">
            <a:avLst/>
          </a:prstGeom>
        </p:spPr>
        <p:txBody>
          <a:bodyPr wrap="square">
            <a:spAutoFit/>
          </a:bodyPr>
          <a:lstStyle/>
          <a:p>
            <a:r>
              <a:rPr lang="en-US" b="1" dirty="0" smtClean="0"/>
              <a:t>Aerial </a:t>
            </a:r>
            <a:r>
              <a:rPr lang="en-US" b="1" dirty="0" smtClean="0"/>
              <a:t>view </a:t>
            </a:r>
            <a:r>
              <a:rPr lang="en-US" b="1" dirty="0" smtClean="0"/>
              <a:t>of Laurel Hill Cemetery</a:t>
            </a:r>
            <a:r>
              <a:rPr lang="en-US" b="1" i="1" dirty="0" smtClean="0"/>
              <a:t>.</a:t>
            </a:r>
            <a:r>
              <a:rPr lang="en-US" b="1" dirty="0" smtClean="0"/>
              <a:t> Laurel Hill Cemetery. </a:t>
            </a:r>
            <a:endParaRPr lang="en-US" dirty="0" smtClean="0"/>
          </a:p>
          <a:p>
            <a:r>
              <a:rPr lang="en-US" dirty="0" smtClean="0"/>
              <a:t>Apparent in these smaller views are several businesses related to the cemetery’s operation. At the intersection of the tree-lined Hunting Park Avenue and Ridge Avenue, the company’s greenhouse complex suggests the extent to which lot gardening had become an “inside” concern. To the north, the shop and yard across from the cemetery’s main entrance are those of monument dealer Thomas </a:t>
            </a:r>
            <a:r>
              <a:rPr lang="en-US" dirty="0" err="1" smtClean="0"/>
              <a:t>Delahunty</a:t>
            </a:r>
            <a:r>
              <a:rPr lang="en-US" dirty="0" smtClean="0"/>
              <a:t>, long a neighborhood fixture.</a:t>
            </a:r>
            <a:endParaRPr lang="en-US"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descr="C:\Users\nscalessa.PHLLIBCO\Documents\LCP\PublicFiles\LCP Website\www.librarycompany.org\laurelhill\image\7-15LHC.jpg"/>
          <p:cNvPicPr>
            <a:picLocks noChangeAspect="1" noChangeArrowheads="1"/>
          </p:cNvPicPr>
          <p:nvPr/>
        </p:nvPicPr>
        <p:blipFill>
          <a:blip r:embed="rId2" cstate="print"/>
          <a:srcRect/>
          <a:stretch>
            <a:fillRect/>
          </a:stretch>
        </p:blipFill>
        <p:spPr bwMode="auto">
          <a:xfrm>
            <a:off x="2057400" y="304800"/>
            <a:ext cx="5219700" cy="4142620"/>
          </a:xfrm>
          <a:prstGeom prst="rect">
            <a:avLst/>
          </a:prstGeom>
          <a:noFill/>
        </p:spPr>
      </p:pic>
      <p:sp>
        <p:nvSpPr>
          <p:cNvPr id="3" name="Rectangle 2"/>
          <p:cNvSpPr/>
          <p:nvPr/>
        </p:nvSpPr>
        <p:spPr>
          <a:xfrm>
            <a:off x="381000" y="4648200"/>
            <a:ext cx="8305800" cy="2031325"/>
          </a:xfrm>
          <a:prstGeom prst="rect">
            <a:avLst/>
          </a:prstGeom>
        </p:spPr>
        <p:txBody>
          <a:bodyPr wrap="square">
            <a:spAutoFit/>
          </a:bodyPr>
          <a:lstStyle/>
          <a:p>
            <a:r>
              <a:rPr lang="en-US" b="1" dirty="0" smtClean="0"/>
              <a:t>Aerial </a:t>
            </a:r>
            <a:r>
              <a:rPr lang="en-US" b="1" dirty="0" smtClean="0"/>
              <a:t>view </a:t>
            </a:r>
            <a:r>
              <a:rPr lang="en-US" b="1" dirty="0" smtClean="0"/>
              <a:t>of Laurel Hill Cemetery</a:t>
            </a:r>
            <a:r>
              <a:rPr lang="en-US" b="1" i="1" dirty="0" smtClean="0"/>
              <a:t>.</a:t>
            </a:r>
            <a:r>
              <a:rPr lang="en-US" b="1" dirty="0" smtClean="0"/>
              <a:t> Laurel Hill Cemetery. </a:t>
            </a:r>
            <a:endParaRPr lang="en-US" dirty="0" smtClean="0"/>
          </a:p>
          <a:p>
            <a:r>
              <a:rPr lang="en-US" dirty="0" smtClean="0"/>
              <a:t>Apparent in these smaller views are several businesses related to the cemetery’s operation. At the intersection of the tree-lined Hunting Park Avenue and Ridge Avenue, the company’s greenhouse complex suggests the extent to which lot gardening had become an “inside” concern. To the north, the shop and yard across from the cemetery’s main entrance are those of monument dealer Thomas </a:t>
            </a:r>
            <a:r>
              <a:rPr lang="en-US" dirty="0" err="1" smtClean="0"/>
              <a:t>Delahunty</a:t>
            </a:r>
            <a:r>
              <a:rPr lang="en-US" dirty="0" smtClean="0"/>
              <a:t>, long a neighborhood fixture.</a:t>
            </a:r>
            <a:endParaRPr lang="en-US"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2" descr="C:\Users\nscalessa.PHLLIBCO\Documents\LCP\PublicFiles\LCP Website\www.librarycompany.org\laurelhill\image\7-06LHC.jpg"/>
          <p:cNvPicPr>
            <a:picLocks noChangeAspect="1" noChangeArrowheads="1"/>
          </p:cNvPicPr>
          <p:nvPr/>
        </p:nvPicPr>
        <p:blipFill>
          <a:blip r:embed="rId2" cstate="print"/>
          <a:srcRect/>
          <a:stretch>
            <a:fillRect/>
          </a:stretch>
        </p:blipFill>
        <p:spPr bwMode="auto">
          <a:xfrm>
            <a:off x="533400" y="533400"/>
            <a:ext cx="4248150" cy="5715000"/>
          </a:xfrm>
          <a:prstGeom prst="rect">
            <a:avLst/>
          </a:prstGeom>
          <a:noFill/>
        </p:spPr>
      </p:pic>
      <p:sp>
        <p:nvSpPr>
          <p:cNvPr id="3" name="Rectangle 2"/>
          <p:cNvSpPr/>
          <p:nvPr/>
        </p:nvSpPr>
        <p:spPr>
          <a:xfrm>
            <a:off x="5334000" y="533400"/>
            <a:ext cx="3276600" cy="4524315"/>
          </a:xfrm>
          <a:prstGeom prst="rect">
            <a:avLst/>
          </a:prstGeom>
        </p:spPr>
        <p:txBody>
          <a:bodyPr wrap="square">
            <a:spAutoFit/>
          </a:bodyPr>
          <a:lstStyle/>
          <a:p>
            <a:r>
              <a:rPr lang="en-US" b="1" i="1" dirty="0" err="1" smtClean="0"/>
              <a:t>Disston</a:t>
            </a:r>
            <a:r>
              <a:rPr lang="en-US" b="1" i="1" dirty="0" smtClean="0"/>
              <a:t> Family Mausoleum</a:t>
            </a:r>
            <a:r>
              <a:rPr lang="en-US" b="1" dirty="0" smtClean="0"/>
              <a:t> (1915). Laurel Hill Cemetery. </a:t>
            </a:r>
            <a:endParaRPr lang="en-US" dirty="0" smtClean="0"/>
          </a:p>
          <a:p>
            <a:r>
              <a:rPr lang="en-US" dirty="0" smtClean="0"/>
              <a:t>As it developed in the late 19th century, the main axis of Central Laurel Hill became a corridor of stone. Statue-capped obelisks, ponderous sarcophagi, and granite enclosures typified high-end production of the era. But the freestanding granite mausoleum was perhaps most emblematic of all. Saw maker Henry </a:t>
            </a:r>
            <a:r>
              <a:rPr lang="en-US" dirty="0" err="1" smtClean="0"/>
              <a:t>Disston’s</a:t>
            </a:r>
            <a:r>
              <a:rPr lang="en-US" dirty="0" smtClean="0"/>
              <a:t> Francophile variant anticipated similar construction on nearby “Millionaire’s Row.”</a:t>
            </a:r>
            <a:endParaRPr lang="en-US"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2" descr="C:\Users\nscalessa.PHLLIBCO\Documents\LCP\PublicFiles\LCP Website\www.librarycompany.org\laurelhill\image\7-09LHC.jpg"/>
          <p:cNvPicPr>
            <a:picLocks noChangeAspect="1" noChangeArrowheads="1"/>
          </p:cNvPicPr>
          <p:nvPr/>
        </p:nvPicPr>
        <p:blipFill>
          <a:blip r:embed="rId2" cstate="print"/>
          <a:srcRect/>
          <a:stretch>
            <a:fillRect/>
          </a:stretch>
        </p:blipFill>
        <p:spPr bwMode="auto">
          <a:xfrm>
            <a:off x="990600" y="152400"/>
            <a:ext cx="6934200" cy="2574322"/>
          </a:xfrm>
          <a:prstGeom prst="rect">
            <a:avLst/>
          </a:prstGeom>
          <a:noFill/>
        </p:spPr>
      </p:pic>
      <p:sp>
        <p:nvSpPr>
          <p:cNvPr id="3" name="Rectangle 2"/>
          <p:cNvSpPr/>
          <p:nvPr/>
        </p:nvSpPr>
        <p:spPr>
          <a:xfrm>
            <a:off x="228600" y="5486400"/>
            <a:ext cx="8686800" cy="1200329"/>
          </a:xfrm>
          <a:prstGeom prst="rect">
            <a:avLst/>
          </a:prstGeom>
        </p:spPr>
        <p:txBody>
          <a:bodyPr wrap="square">
            <a:spAutoFit/>
          </a:bodyPr>
          <a:lstStyle/>
          <a:p>
            <a:r>
              <a:rPr lang="en-US" b="1" i="1" dirty="0" smtClean="0"/>
              <a:t>Laurel Hill </a:t>
            </a:r>
            <a:r>
              <a:rPr lang="en-US" b="1" dirty="0" smtClean="0"/>
              <a:t>(ca. 1910). Laurel Hill Cemetery.</a:t>
            </a:r>
            <a:endParaRPr lang="en-US" dirty="0" smtClean="0"/>
          </a:p>
          <a:p>
            <a:r>
              <a:rPr lang="en-US" dirty="0" smtClean="0"/>
              <a:t>While Laurel Hill had always offered lots at a range of prices, the physical differences between the ends of the spectrum were more pronounced by 1900. Newer, less expensive lots generally clustered in low-lying areas.</a:t>
            </a:r>
            <a:endParaRPr lang="en-US" dirty="0"/>
          </a:p>
        </p:txBody>
      </p:sp>
      <p:pic>
        <p:nvPicPr>
          <p:cNvPr id="4" name="Picture 2" descr="C:\Users\nscalessa.PHLLIBCO\Documents\LCP\PublicFiles\LCP Website\www.librarycompany.org\laurelhill\image\7-10LHC.jpg"/>
          <p:cNvPicPr>
            <a:picLocks noChangeAspect="1" noChangeArrowheads="1"/>
          </p:cNvPicPr>
          <p:nvPr/>
        </p:nvPicPr>
        <p:blipFill>
          <a:blip r:embed="rId3" cstate="print"/>
          <a:srcRect/>
          <a:stretch>
            <a:fillRect/>
          </a:stretch>
        </p:blipFill>
        <p:spPr bwMode="auto">
          <a:xfrm>
            <a:off x="914401" y="2819400"/>
            <a:ext cx="7010399" cy="2550033"/>
          </a:xfrm>
          <a:prstGeom prst="rect">
            <a:avLst/>
          </a:prstGeom>
          <a:noFill/>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descr="C:\Users\nscalessa.PHLLIBCO\Documents\LCP\PublicFiles\LCP Website\www.librarycompany.org\laurelhill\image\7-11LHC.jpg"/>
          <p:cNvPicPr>
            <a:picLocks noChangeAspect="1" noChangeArrowheads="1"/>
          </p:cNvPicPr>
          <p:nvPr/>
        </p:nvPicPr>
        <p:blipFill>
          <a:blip r:embed="rId2" cstate="print"/>
          <a:srcRect/>
          <a:stretch>
            <a:fillRect/>
          </a:stretch>
        </p:blipFill>
        <p:spPr bwMode="auto">
          <a:xfrm>
            <a:off x="1676400" y="457200"/>
            <a:ext cx="5791201" cy="4524375"/>
          </a:xfrm>
          <a:prstGeom prst="rect">
            <a:avLst/>
          </a:prstGeom>
          <a:noFill/>
        </p:spPr>
      </p:pic>
      <p:sp>
        <p:nvSpPr>
          <p:cNvPr id="3" name="Rectangle 2"/>
          <p:cNvSpPr/>
          <p:nvPr/>
        </p:nvSpPr>
        <p:spPr>
          <a:xfrm>
            <a:off x="381000" y="5181600"/>
            <a:ext cx="8458200" cy="1477328"/>
          </a:xfrm>
          <a:prstGeom prst="rect">
            <a:avLst/>
          </a:prstGeom>
        </p:spPr>
        <p:txBody>
          <a:bodyPr wrap="square">
            <a:spAutoFit/>
          </a:bodyPr>
          <a:lstStyle/>
          <a:p>
            <a:r>
              <a:rPr lang="en-US" b="1" i="1" dirty="0" smtClean="0"/>
              <a:t>Laurel Hill Cemetery: Special Care of Lots </a:t>
            </a:r>
            <a:r>
              <a:rPr lang="en-US" b="1" dirty="0" smtClean="0"/>
              <a:t>(1918). Laurel Hill Cemetery.</a:t>
            </a:r>
            <a:endParaRPr lang="en-US" dirty="0" smtClean="0"/>
          </a:p>
          <a:p>
            <a:r>
              <a:rPr lang="en-US" dirty="0" smtClean="0"/>
              <a:t>The shift to lot maintenance performed exclusively by the cemetery company was in keeping with national trends. It was not especially peaceful, however. When Laurel Hill’s managers moved to ban “outside gardeners” in 1913, a storm of protest followed from lot-holders. Their lawsuit ultimately failed.</a:t>
            </a:r>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24977</TotalTime>
  <Words>3046</Words>
  <Application>Microsoft Office PowerPoint</Application>
  <PresentationFormat>On-screen Show (4:3)</PresentationFormat>
  <Paragraphs>97</Paragraphs>
  <Slides>55</Slides>
  <Notes>0</Notes>
  <HiddenSlides>0</HiddenSlides>
  <MMClips>0</MMClips>
  <ScaleCrop>false</ScaleCrop>
  <HeadingPairs>
    <vt:vector size="4" baseType="variant">
      <vt:variant>
        <vt:lpstr>Theme</vt:lpstr>
      </vt:variant>
      <vt:variant>
        <vt:i4>1</vt:i4>
      </vt:variant>
      <vt:variant>
        <vt:lpstr>Slide Titles</vt:lpstr>
      </vt:variant>
      <vt:variant>
        <vt:i4>55</vt:i4>
      </vt:variant>
    </vt:vector>
  </HeadingPairs>
  <TitlesOfParts>
    <vt:vector size="56"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nscalessa</dc:creator>
  <cp:lastModifiedBy>nscalessa</cp:lastModifiedBy>
  <cp:revision>1791</cp:revision>
  <dcterms:created xsi:type="dcterms:W3CDTF">2011-10-21T16:42:48Z</dcterms:created>
  <dcterms:modified xsi:type="dcterms:W3CDTF">2011-11-08T17:16:41Z</dcterms:modified>
</cp:coreProperties>
</file>